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47" r:id="rId4"/>
  </p:sldMasterIdLst>
  <p:notesMasterIdLst>
    <p:notesMasterId r:id="rId34"/>
  </p:notesMasterIdLst>
  <p:sldIdLst>
    <p:sldId id="256" r:id="rId5"/>
    <p:sldId id="402" r:id="rId6"/>
    <p:sldId id="276" r:id="rId7"/>
    <p:sldId id="423" r:id="rId8"/>
    <p:sldId id="425" r:id="rId9"/>
    <p:sldId id="426" r:id="rId10"/>
    <p:sldId id="378" r:id="rId11"/>
    <p:sldId id="302" r:id="rId12"/>
    <p:sldId id="309" r:id="rId13"/>
    <p:sldId id="379" r:id="rId14"/>
    <p:sldId id="383" r:id="rId15"/>
    <p:sldId id="382" r:id="rId16"/>
    <p:sldId id="400" r:id="rId17"/>
    <p:sldId id="401" r:id="rId18"/>
    <p:sldId id="405" r:id="rId19"/>
    <p:sldId id="407" r:id="rId20"/>
    <p:sldId id="412" r:id="rId21"/>
    <p:sldId id="420" r:id="rId22"/>
    <p:sldId id="422" r:id="rId23"/>
    <p:sldId id="433" r:id="rId24"/>
    <p:sldId id="437" r:id="rId25"/>
    <p:sldId id="438" r:id="rId26"/>
    <p:sldId id="446" r:id="rId27"/>
    <p:sldId id="450" r:id="rId28"/>
    <p:sldId id="451" r:id="rId29"/>
    <p:sldId id="4750" r:id="rId30"/>
    <p:sldId id="4751" r:id="rId31"/>
    <p:sldId id="419" r:id="rId32"/>
    <p:sldId id="409" r:id="rId33"/>
  </p:sldIdLst>
  <p:sldSz cx="12188825" cy="6858000"/>
  <p:notesSz cx="6858000" cy="9144000"/>
  <p:embeddedFontLst>
    <p:embeddedFont>
      <p:font typeface="Arial Black" panose="020B0A04020102020204" pitchFamily="34" charset="0"/>
      <p:regular r:id="rId35"/>
      <p:bold r:id="rId36"/>
    </p:embeddedFont>
    <p:embeddedFont>
      <p:font typeface="Cambria" panose="02040503050406030204" pitchFamily="18" charset="0"/>
      <p:regular r:id="rId37"/>
      <p:bold r:id="rId38"/>
      <p:italic r:id="rId39"/>
      <p:boldItalic r:id="rId40"/>
    </p:embeddedFont>
    <p:embeddedFont>
      <p:font typeface="Consolas" panose="020B0609020204030204" pitchFamily="49" charset="0"/>
      <p:regular r:id="rId41"/>
      <p:bold r:id="rId42"/>
      <p:italic r:id="rId43"/>
      <p:boldItalic r:id="rId44"/>
    </p:embeddedFont>
    <p:embeddedFont>
      <p:font typeface="Cooper Black" panose="0208090404030B020404" pitchFamily="18" charset="0"/>
      <p:regular r:id="rId45"/>
    </p:embeddedFont>
    <p:embeddedFont>
      <p:font typeface="Corben" panose="020B0604020202020204" charset="0"/>
      <p:bold r:id="rId46"/>
    </p:embeddedFont>
    <p:embeddedFont>
      <p:font typeface="Open Sans" panose="020B0606030504020204" pitchFamily="34" charset="0"/>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
      <p:font typeface="Segoe UI Light" panose="020B0502040204020203" pitchFamily="34"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3.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1.xml"/><Relationship Id="rId203" Type="http://customschemas.google.com/relationships/presentationmetadata" Target="meta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4.xml"/><Relationship Id="rId51" Type="http://schemas.openxmlformats.org/officeDocument/2006/relationships/font" Target="fonts/font17.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6.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2.xml"/><Relationship Id="rId204" Type="http://schemas.openxmlformats.org/officeDocument/2006/relationships/presProps" Target="presProps.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4" Type="http://schemas.openxmlformats.org/officeDocument/2006/relationships/slideMaster" Target="slideMasters/slideMaster4.xml"/><Relationship Id="rId9" Type="http://schemas.openxmlformats.org/officeDocument/2006/relationships/slide" Target="slides/slide5.xml"/><Relationship Id="rId207"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9T03:22:25.587"/>
    </inkml:context>
    <inkml:brush xml:id="br0">
      <inkml:brushProperty name="width" value="0.05" units="cm"/>
      <inkml:brushProperty name="height" value="0.05" units="cm"/>
    </inkml:brush>
  </inkml:definitions>
  <inkml:trace contextRef="#ctx0" brushRef="#br0">1 1 24575,'0'0'0,"3"0"0,4 0 0,8 0 0,7 3 0,9 1 0,15 0 0,15 3 0,14-1 0,9-1 0,5 2 0,2 0 0,-16-1-8191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2:50.419"/>
    </inkml:context>
    <inkml:brush xml:id="br0">
      <inkml:brushProperty name="width" value="0.05" units="cm"/>
      <inkml:brushProperty name="height" value="0.05" units="cm"/>
    </inkml:brush>
  </inkml:definitions>
  <inkml:trace contextRef="#ctx0" brushRef="#br0">235 14 24575,'0'0'0,"1"0"0,0 0 0,0-1 0,-1 1 0,1 0 0,0 0 0,-1-1 0,1 1 0,0-1 0,-1 1 0,1 0 0,-1-1 0,1 1 0,-1-1 0,1 1 0,-1-1 0,1 0 0,8-5 0,-9 6 0,1 0 0,-1 0 0,1 0 0,-1 0 0,1 1 0,0-1 0,-1 0 0,1 1 0,-1-1 0,1 0 0,-1 1 0,1-1 0,-1 0 0,0 1 0,1-1 0,-1 1 0,1-1 0,-1 1 0,0-1 0,1 1 0,-1-1 0,0 2 0,6 8 0,-1 1 0,0-1 0,-1 1 0,0 1 0,-1-1 0,0 0 0,1 21 0,3 86 0,-7-96 0,0 0 0,0 0 0,-1-1 0,-1 1 0,-1 0 0,-1-1 0,-8 23 0,10-38 0,0 0 0,0 0 0,-1-1 0,1 1 0,-1-1 0,-1 0 0,1 0 0,-1 0 0,0 0 0,0 0 0,0-1 0,-1 1 0,0-1 0,1-1 0,-1 1 0,-1-1 0,1 1 0,0-2 0,-1 1 0,0 0 0,1-1 0,-1 0 0,0-1 0,0 1 0,0-1 0,-7 0 0,2 0-136,0-2-1,0 1 1,0-2-1,0 1 1,0-1-1,0-1 1,1 0-1,-1-1 0,-12-5 1,-13-9-6690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2:50.574"/>
    </inkml:context>
    <inkml:brush xml:id="br0">
      <inkml:brushProperty name="width" value="0.05" units="cm"/>
      <inkml:brushProperty name="height" value="0.05" units="cm"/>
    </inkml:brush>
  </inkml:definitions>
  <inkml:trace contextRef="#ctx0" brushRef="#br0">1 45 24575,'3'-3'0,"4"-4"0,4-1 0,0-2 0,1 1 0,-2 2-8191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2:51.039"/>
    </inkml:context>
    <inkml:brush xml:id="br0">
      <inkml:brushProperty name="width" value="0.05" units="cm"/>
      <inkml:brushProperty name="height" value="0.05" units="cm"/>
    </inkml:brush>
  </inkml:definitions>
  <inkml:trace contextRef="#ctx0" brushRef="#br0">91 197 24575,'4'0'0,"1"0"0,0-1 0,0 0 0,-1 0 0,1 0 0,-1 0 0,1-1 0,-1 0 0,1 0 0,-1 0 0,0 0 0,0-1 0,0 0 0,0 1 0,-1-2 0,1 1 0,-1 0 0,1-1 0,4-6 0,-6 7 0,0 0 0,-1 0 0,1 0 0,0 0 0,-1-1 0,0 1 0,0 0 0,0-1 0,0 1 0,-1-1 0,1 1 0,-1-1 0,0 1 0,0-1 0,0 1 0,0-1 0,-1 1 0,1-1 0,-1 1 0,0-1 0,0 1 0,0 0 0,0-1 0,-1 1 0,0 0 0,1 0 0,-4-4 0,1 3 0,0-1 0,0 1 0,0 0 0,-1 0 0,0 0 0,0 1 0,0-1 0,0 1 0,0 0 0,-1 1 0,1-1 0,-1 1 0,0 0 0,1 1 0,-13-2 0,15 2 0,0 1 0,0-1 0,0 1 0,0 0 0,0 1 0,0-1 0,0 0 0,0 1 0,0-1 0,0 1 0,0 0 0,1 0 0,-1 0 0,0 1 0,0-1 0,1 1 0,-1-1 0,1 1 0,-1 0 0,1 0 0,0 0 0,-1 0 0,1 0 0,0 1 0,1-1 0,-1 1 0,0-1 0,1 1 0,-1 0 0,1-1 0,0 1 0,0 0 0,-1 3 0,0 1 0,1 0 0,0 0 0,1 0 0,-1 0 0,1 0 0,0 1 0,1-1 0,0 0 0,0 0 0,1 0 0,-1 0 0,1 0 0,1-1 0,-1 1 0,6 9 0,-6-14 0,-1 1 0,1 0 0,0-1 0,0 1 0,0-1 0,0 1 0,0-1 0,1 0 0,-1 0 0,1 0 0,-1 0 0,1 0 0,0-1 0,0 1 0,0-1 0,0 0 0,0 0 0,0 0 0,0 0 0,0 0 0,0-1 0,0 1 0,1-1 0,-1 0 0,0 0 0,0 0 0,0 0 0,0-1 0,1 0 0,-1 1 0,0-1 0,0 0 0,0 0 0,0 0 0,0-1 0,3-1 0,1-2 0,0 1 0,0-1 0,0-1 0,0 1 0,-1-1 0,10-12 0,13-12 0,-29 30 0,0 0 0,1-1 0,-1 1 0,0 0 0,1-1 0,-1 1 0,0 0 0,1 0 0,-1-1 0,0 1 0,1 0 0,-1 0 0,1 0 0,-1-1 0,0 1 0,1 0 0,-1 0 0,1 0 0,-1 0 0,1 0 0,-1 0 0,0 0 0,1 0 0,-1 0 0,1 0 0,-1 0 0,1 0 0,-1 0 0,1 0 0,-1 1 0,0-1 0,1 0 0,6 16 0,-5 27 0,-2-38 0,0 7-124,0 1 0,1-1 0,0 0 0,1 0 0,1 1 0,0-1-1,0-1 1,1 1 0,1 0 0,6 11 0,2-1-6702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2:51.380"/>
    </inkml:context>
    <inkml:brush xml:id="br0">
      <inkml:brushProperty name="width" value="0.05" units="cm"/>
      <inkml:brushProperty name="height" value="0.05" units="cm"/>
    </inkml:brush>
  </inkml:definitions>
  <inkml:trace contextRef="#ctx0" brushRef="#br0">18 2 24575,'-7'-1'0,"7"1"0,0 0 0,0 0 0,-1 0 0,1 0 0,0-1 0,-1 1 0,1 0 0,0 0 0,0 0 0,-1 0 0,1 0 0,0 0 0,-1 0 0,1 0 0,0 0 0,-1 0 0,1 0 0,0 0 0,0 1 0,-1-1 0,1 0 0,0 0 0,0 0 0,-1 0 0,1 0 0,0 1 0,0-1 0,-1 0 0,1 0 0,0 0 0,0 1 0,-1-1 0,1 0 0,0 0 0,0 0 0,0 1 0,0-1 0,0 0 0,-1 1 0,1-1 0,0 0 0,0 0 0,0 1 0,0-1 0,0 0 0,0 1 0,0-1 0,0 0 0,0 0 0,0 1 0,0-1 0,0 0 0,0 1 0,0-1 0,0 0 0,0 1 0,1-1 0,-1 0 0,1 19 0,0-1 0,4 20 0,3 22 0,-8-42 0,2 25 0,-2-41 0,1 0 0,-1 0 0,0 0 0,1 0 0,0 0 0,-1 0 0,1-1 0,0 1 0,0 0 0,0 0 0,0-1 0,0 1 0,0 0 0,1-1 0,-1 1 0,3 1 0,-3-2 0,0-1 0,0 1 0,0-1 0,0 0 0,0 0 0,0 0 0,0 0 0,0 0 0,0 0 0,0 0 0,0 0 0,0 0 0,0 0 0,0 0 0,-1 0 0,1-1 0,0 1 0,0 0 0,0-1 0,0 1 0,0-1 0,0 1 0,-1-1 0,1 1 0,0-1 0,0 0 0,-1 1 0,2-2 0,21-24 0,-21 23 0,69-109 0,-52 80 0,-18 29-124,0 1 0,1-1 0,0 1 0,0-1 0,-1 1 0,1 0-1,1 0 1,-1 0 0,0 0 0,4-2 0,5-1-6702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2:51.811"/>
    </inkml:context>
    <inkml:brush xml:id="br0">
      <inkml:brushProperty name="width" value="0.05" units="cm"/>
      <inkml:brushProperty name="height" value="0.05" units="cm"/>
    </inkml:brush>
  </inkml:definitions>
  <inkml:trace contextRef="#ctx0" brushRef="#br0">177 118 24575,'14'-37'0,"-13"31"0,0-1 0,0 0 0,0 0 0,-1 1 0,-1-14 0,1 18 0,0 1 0,-1 0 0,1 0 0,0-1 0,-1 1 0,1 0 0,-1 0 0,1 0 0,-1-1 0,0 1 0,1 0 0,-1 0 0,0 0 0,0 0 0,0 0 0,0 0 0,0 1 0,0-1 0,0 0 0,0 0 0,0 1 0,0-1 0,0 0 0,0 1 0,-1-1 0,1 1 0,0 0 0,0-1 0,-1 1 0,1 0 0,0 0 0,0 0 0,-1 0 0,1 0 0,0 0 0,-1 0 0,-1 1 0,-5 0 0,0 1 0,0 1 0,0-1 0,1 1 0,-1 1 0,1-1 0,0 1 0,0 1 0,0-1 0,1 1 0,0 0 0,-7 7 0,7-6 0,1-1 0,0 1 0,0 0 0,0 0 0,1 0 0,-1 1 0,2 0 0,-1 0 0,1 0 0,0 0 0,0 0 0,-2 14 0,4-18 0,1-1 0,0 1 0,0-1 0,0 0 0,0 1 0,1-1 0,-1 0 0,1 1 0,-1-1 0,1 0 0,0 0 0,0 0 0,-1 1 0,2-1 0,-1 0 0,0 0 0,0 0 0,1 0 0,-1-1 0,3 3 0,-1-1 0,0-1 0,1 1 0,-1-1 0,1 0 0,0 0 0,0 0 0,-1 0 0,1-1 0,0 1 0,8 0 0,-6 0 0,-1-1 0,1-1 0,-1 1 0,1-1 0,-1 0 0,1 0 0,-1-1 0,1 1 0,-1-1 0,1 0 0,-1-1 0,1 0 0,-1 1 0,0-2 0,0 1 0,0 0 0,8-6 0,-11 5 0,1 0 0,-1 0 0,1 0 0,-1 0 0,0 0 0,0 0 0,-1-1 0,1 1 0,-1-1 0,1 1 0,-1-1 0,0 0 0,0-4 0,1-5 0,-2 1 0,0-22 0,0-5 0,0 39 0,0 0 0,0 0 0,0 0 0,0-1 0,0 1 0,0 0 0,0 0 0,0 0 0,0-1 0,0 1 0,0 0 0,0 0 0,0 0 0,0 0 0,0-1 0,0 1 0,0 0 0,0 0 0,1 0 0,-1 0 0,0-1 0,0 1 0,0 0 0,0 0 0,0 0 0,0 0 0,1 0 0,-1 0 0,0 0 0,0-1 0,0 1 0,0 0 0,1 0 0,-1 0 0,0 0 0,0 0 0,0 0 0,0 0 0,1 0 0,-1 0 0,0 0 0,0 0 0,0 0 0,1 0 0,-1 0 0,0 0 0,0 0 0,0 0 0,0 0 0,1 0 0,-1 0 0,0 0 0,0 1 0,0-1 0,0 0 0,1 0 0,-1 0 0,0 0 0,0 0 0,0 0 0,0 1 0,0-1 0,1 0 0,-1 0 0,0 0 0,0 0 0,0 1 0,10 11 0,-9-12 0,7 11 33,32 35 265,-36-42-467,0-1-1,0 1 0,0-1 1,1 0-1,-1 0 1,1-1-1,0 0 0,0 1 1,8 1-1,2-1-6656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9T03:23:03.031"/>
    </inkml:context>
    <inkml:brush xml:id="br0">
      <inkml:brushProperty name="width" value="0.05" units="cm"/>
      <inkml:brushProperty name="height" value="0.05" units="cm"/>
    </inkml:brush>
  </inkml:definitions>
  <inkml:trace contextRef="#ctx0" brushRef="#br0">0 118 24575,'626'-17'-471,"-134"0"-232,-60 11-705,753-17-587,-1130 21 1984,2 1 509,111-17-1,-162 17-470,1 0-1,-1 0 0,0-1 1,0 1-1,0-2 0,-1 1 0,1-1 1,0 1-1,6-6 0,-4-2-4887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1:18.754"/>
    </inkml:context>
    <inkml:brush xml:id="br0">
      <inkml:brushProperty name="width" value="0.05" units="cm"/>
      <inkml:brushProperty name="height" value="0.05" units="cm"/>
    </inkml:brush>
  </inkml:definitions>
  <inkml:trace contextRef="#ctx0" brushRef="#br0">12 80 24575,'0'0'0,"0"0"0,-1 0 0,1 0 0,-1 1 0,1-1 0,0 0 0,-1 0 0,1 0 0,-1-1 0,1 1 0,0 0 0,-1 0 0,1 0 0,-1 0 0,1 0 0,0 0 0,-1-1 0,1 1 0,-1 0 0,1 0 0,0 0 0,0-1 0,-1 1 0,1 0 0,0-1 0,-1 1 0,1 0 0,0-1 0,0 1 0,-1 0 0,1-1 0,0 1 0,0 0 0,0-1 0,0 1 0,-1-1 0,1 1 0,0 0 0,0-1 0,0 1 0,0-1 0,0 1 0,1-1 0,-1 1 0,0 0 0,1-1 0,-1 1 0,0 0 0,1-1 0,-1 1 0,0 0 0,1 0 0,-1 0 0,1-1 0,-1 1 0,1 0 0,-1 0 0,0 0 0,1 0 0,-1 0 0,1 0 0,-1 0 0,1 0 0,-1 0 0,1 0 0,-1 0 0,1 0 0,-1 0 0,0 0 0,1 1 0,-1-1 0,1 0 0,-1 0 0,0 0 0,1 1 0,-1-1 0,1 0 0,-1 0 0,0 1 0,1-1 0,-1 0 0,0 1 0,0-1 0,1 1 0,-1 0 0,7 5 0,0 1 0,0 0 0,-1 1 0,6 9 0,18 21 0,-19-29 0,-1 0 0,1-1 0,0 0 0,1-1 0,0-1 0,0 1 0,1-2 0,-1 0 0,1 0 0,0-1 0,1-1 0,23 3 0,-11-3 0,0-1 0,-1-2 0,1 0 0,0-2 0,48-9 0,-60 7 0,-1 1 0,1-1 0,-1-1 0,0-1 0,0 0 0,23-14 0,-31 16 0,0 1 0,0-1 0,-1 0 0,0 0 0,1 0 0,-1-1 0,-1 1 0,1-1 0,-1 0 0,0 0 0,0 0 0,0 0 0,-1-1 0,1 1 0,-1-1 0,-1 0 0,1 0 0,1-10 0,-3 8-195,1 0 0,-1-1 0,0 1 0,-1 0 0,0 0 0,-2-11 0,-2 7-6631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1:19.510"/>
    </inkml:context>
    <inkml:brush xml:id="br0">
      <inkml:brushProperty name="width" value="0.05" units="cm"/>
      <inkml:brushProperty name="height" value="0.05" units="cm"/>
    </inkml:brush>
  </inkml:definitions>
  <inkml:trace contextRef="#ctx0" brushRef="#br0">58 5 24575,'23'-3'0,"-21"3"0,1-1 0,-1 1 0,1-1 0,0 1 0,-1 0 0,1 0 0,-1 0 0,5 1 0,-6-1 0,0 1 0,0 0 0,1-1 0,-1 1 0,0 0 0,0-1 0,0 1 0,0 0 0,0 0 0,-1 0 0,1 0 0,0 0 0,0 0 0,-1 0 0,1 0 0,0 0 0,-1 1 0,1-1 0,-1 0 0,1 0 0,-1 0 0,1 3 0,-1 0 0,1 0 0,0-1 0,-1 2 0,0-1 0,0 0 0,0 0 0,0 0 0,-1 0 0,1 0 0,-1 0 0,0-1 0,0 1 0,-1 0 0,1 0 0,-1-1 0,0 1 0,0 0 0,0-1 0,-5 6 0,5-7 0,0 1 0,0-1 0,0 0 0,0 0 0,0 0 0,-1-1 0,1 1 0,-1-1 0,1 1 0,-1-1 0,0 0 0,1 0 0,-1 0 0,0 0 0,0 0 0,0-1 0,0 1 0,0-1 0,0 0 0,0 0 0,0 0 0,0 0 0,1-1 0,-1 1 0,0-1 0,0 1 0,-5-3 0,6 1 0,0 1 0,0-1 0,0 0 0,0 1 0,0-1 0,0 0 0,1 0 0,-1 0 0,1 0 0,-1 0 0,1-1 0,0 1 0,0 0 0,0 0 0,0-1 0,1 1 0,-1-1 0,0 1 0,1-1 0,0 1 0,0-1 0,0 1 0,0-1 0,0 1 0,0-1 0,0 1 0,2-4 0,-2 4 0,0-1 0,1 1 0,0-1 0,0 1 0,-1 0 0,1-1 0,0 1 0,1 0 0,-1 0 0,0 0 0,1 0 0,2-3 0,-2 4 0,-1 0 0,0 0 0,0 0 0,0 0 0,1 1 0,-1-1 0,0 0 0,1 1 0,-1 0 0,0-1 0,1 1 0,-1 0 0,1-1 0,-1 1 0,1 0 0,-1 0 0,1 0 0,-1 0 0,0 0 0,1 1 0,-1-1 0,3 1 0,-2-1 0,-1 1 0,0-1 0,0 1 0,1-1 0,-1 1 0,0 0 0,0-1 0,0 1 0,0 0 0,0 0 0,0-1 0,0 1 0,0 0 0,0 0 0,0 0 0,0 0 0,-1 1 0,1-1 0,0 0 0,-1 0 0,1 0 0,-1 1 0,1-1 0,-1 0 0,1 0 0,-1 1 0,0-1 0,0 0 0,0 1 0,0-1 0,0 0 0,0 1 0,0-1 0,0 0 0,-1 1 0,1-1 0,0 0 0,-1 2 0,-1 1 0,1-1 0,0 1 0,-1 0 0,0-1 0,0 0 0,0 1 0,0-1 0,-1 0 0,1 0 0,-1 0 0,-6 4 0,7-5-136,0 0-1,-1-1 1,1 0-1,-1 1 1,1-1-1,-1 0 1,0 0-1,0-1 0,-4 2 1,-5-2-6690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1:20.378"/>
    </inkml:context>
    <inkml:brush xml:id="br0">
      <inkml:brushProperty name="width" value="0.05" units="cm"/>
      <inkml:brushProperty name="height" value="0.05" units="cm"/>
    </inkml:brush>
  </inkml:definitions>
  <inkml:trace contextRef="#ctx0" brushRef="#br0">22 40 24575,'1'-1'0,"-1"1"0,0-1 0,1 0 0,-1 0 0,1 1 0,-1-1 0,1 0 0,-1 1 0,1-1 0,-1 0 0,1 1 0,-1-1 0,1 1 0,0-1 0,-1 1 0,1-1 0,0 1 0,0 0 0,-1-1 0,1 1 0,0 0 0,0-1 0,0 1 0,-1 0 0,1 0 0,0 0 0,1 0 0,27-3 0,-26 2 0,1 1 0,0 0 0,0 1 0,-1-1 0,1 1 0,0-1 0,-1 1 0,1 0 0,-1 0 0,1 1 0,-1-1 0,1 1 0,-1 0 0,0 0 0,0 0 0,5 4 0,-6-5 0,-1 1 0,0-1 0,1 1 0,-1-1 0,0 1 0,0-1 0,0 1 0,0 0 0,-1-1 0,1 1 0,0 0 0,-1 0 0,1-1 0,-1 1 0,1 0 0,-1 0 0,0 0 0,0 0 0,0 0 0,0-1 0,0 1 0,-1 0 0,1 0 0,0 0 0,-1 0 0,1 0 0,-1-1 0,0 1 0,0 0 0,1-1 0,-1 1 0,0 0 0,-2 1 0,1 0 0,-1-1 0,1 1 0,-1-1 0,0 0 0,0 0 0,0 0 0,0 0 0,0 0 0,0-1 0,-1 0 0,1 1 0,0-1 0,-1 0 0,1 0 0,-1-1 0,1 1 0,-1-1 0,1 0 0,-1 0 0,-5 0 0,6 0 0,1 0 0,-1-1 0,0 1 0,0 0 0,1-1 0,-1 0 0,0 1 0,1-1 0,-1 0 0,1 0 0,-1-1 0,1 1 0,-1 0 0,1-1 0,0 0 0,0 1 0,0-1 0,0 0 0,0 0 0,0 0 0,0 0 0,1-1 0,-1 1 0,1 0 0,-1-1 0,-1-3 0,2-2 0,0 1 0,0-1 0,0 0 0,1-10 0,0 16 0,0 0 0,0 0 0,0 0 0,0 0 0,0-1 0,1 1 0,-1 0 0,1 0 0,0 0 0,-1 0 0,1 0 0,0 0 0,0 0 0,0 0 0,1 0 0,-1 1 0,0-1 0,1 0 0,1-1 0,-1 2 0,-1 1 0,0 0 0,0 0 0,0 0 0,0 0 0,1 0 0,-1 0 0,0 0 0,0 0 0,0 1 0,0-1 0,1 0 0,-1 1 0,0-1 0,0 1 0,0-1 0,0 1 0,0-1 0,0 1 0,0 0 0,0-1 0,0 1 0,-1 0 0,1 0 0,0 0 0,0 0 0,0 2 0,20 26 0,-19-27 0,0 1 0,-1-1 0,0 1 0,0 0 0,0-1 0,0 1 0,0 0 0,0-1 0,-1 1 0,1 0 0,-1 0 0,0-1 0,0 1 0,0 0 0,0 4 0,-1-6 0,0 1 0,0 0 0,0 0 0,1 0 0,-2-1 0,1 1 0,0-1 0,0 1 0,0-1 0,-1 1 0,1-1 0,-1 0 0,1 1 0,-1-1 0,1 0 0,-1 0 0,0 0 0,0 0 0,1-1 0,-1 1 0,0 0 0,0-1 0,-2 1 0,3 0 7,0-1-1,1 0 1,-1 0 0,0 1-1,0-1 1,0 0-1,0 0 1,0 0-1,1 0 1,-1 0-1,0 0 1,0 0 0,0 0-1,0 0 1,0 0-1,0 0 1,1 0-1,-1-1 1,0 1 0,0 0-1,0-1 1,0 1-1,1-1 1,-1 1-1,-1-2 1,1 1 2,1 0 0,0 1 0,-1-1 0,1 0 0,0 0 0,-1 0 0,1 0 0,0 0 0,0 0 0,0 0 0,0 0 0,0 0 0,0 0 0,0 0 0,0 0 0,0 0 0,1 0 0,-1-2 0,1 1-47,0 0 0,0 0 0,-1 0 0,1 0 0,1 0 0,-1 0 0,0 0 0,3-2 0,-4 3-12,1 1-1,-1-1 1,0 1-1,1-1 0,-1 1 1,1-1-1,-1 1 1,1 0-1,0-1 1,-1 1-1,1 0 0,-1-1 1,1 1-1,0 0 1,-1 0-1,1 0 1,-1-1-1,1 1 0,0 0 1,-1 0-1,1 0 1,0 0-1,-1 0 1,1 0-1,0 0 1,0 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2:36.680"/>
    </inkml:context>
    <inkml:brush xml:id="br0">
      <inkml:brushProperty name="width" value="0.05" units="cm"/>
      <inkml:brushProperty name="height" value="0.05" units="cm"/>
    </inkml:brush>
  </inkml:definitions>
  <inkml:trace contextRef="#ctx0" brushRef="#br0">318 54 24575,'4'0'0,"0"-1"0,0 1 0,1-1 0,-1 0 0,0 0 0,0-1 0,0 1 0,0-1 0,0 0 0,-1 0 0,1 0 0,-1-1 0,1 1 0,-1-1 0,0 0 0,0 0 0,0 0 0,4-5 0,-7 7 0,0 1 0,0 0 0,0-1 0,0 1 0,0 0 0,0-1 0,0 1 0,0-1 0,0 1 0,0 0 0,0-1 0,0 1 0,0-1 0,0 1 0,0 0 0,-1-1 0,1 1 0,0 0 0,0-1 0,-1 1 0,1 0 0,0-1 0,0 1 0,-1 0 0,1 0 0,0-1 0,-1 1 0,1 0 0,0 0 0,-1 0 0,1-1 0,0 1 0,-1 0 0,1 0 0,0 0 0,-1 0 0,1 0 0,-1 0 0,1 0 0,0 0 0,-1 0 0,0 0 0,-18-2 0,-2 3 0,0 0 0,0 2 0,0 0 0,-35 11 0,41-10 0,1 1 0,0 1 0,0 0 0,0 1 0,1 1 0,0 0 0,-16 13 0,28-20 0,-1 0 0,0 1 0,0-1 0,1 1 0,-1 0 0,1 0 0,-1-1 0,1 1 0,0 0 0,0 0 0,-1 0 0,2 0 0,-1 0 0,0 1 0,0-1 0,1 0 0,-1 0 0,1 1 0,-1-1 0,1 0 0,0 0 0,0 1 0,0-1 0,0 0 0,1 1 0,-1-1 0,1 0 0,-1 0 0,1 1 0,0-1 0,0 0 0,0 0 0,0 0 0,0 0 0,0 0 0,0 0 0,1 0 0,-1-1 0,1 1 0,2 2 0,5 5 0,1-1 0,0 0 0,0-1 0,1 0 0,-1 0 0,14 5 0,75 28 0,-65-27 0,49 24 0,-80-35 0,0-1 0,0 1 0,0 0 0,-1 0 0,1 0 0,-1 1 0,1-1 0,-1 0 0,0 1 0,0-1 0,2 4 0,-3-5 0,-1 0 0,0 0 0,1-1 0,-1 1 0,0 0 0,0-1 0,0 1 0,0 0 0,0 0 0,0-1 0,0 1 0,0 0 0,0 0 0,0-1 0,0 1 0,0 0 0,0 0 0,-1-1 0,1 1 0,-1 1 0,0-1 0,0 0 0,0 1 0,0-1 0,0 0 0,0 0 0,-1 0 0,1 0 0,0 0 0,-1 0 0,1 0 0,-1-1 0,-2 2 0,-12 4 0,0-1 0,0-1 0,0-1 0,-31 3 0,-69-2 0,116-4 0,-83-3 342,73 2-586,0-1 0,0 0 0,0 0 0,1-1 1,-1 0-1,-9-5 0,2-2-6582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2:37.315"/>
    </inkml:context>
    <inkml:brush xml:id="br0">
      <inkml:brushProperty name="width" value="0.05" units="cm"/>
      <inkml:brushProperty name="height" value="0.05" units="cm"/>
    </inkml:brush>
  </inkml:definitions>
  <inkml:trace contextRef="#ctx0" brushRef="#br0">1 65 24575,'2'-2'0,"-1"-1"0,1 1 0,0-1 0,-1 1 0,1-1 0,-1 0 0,0 0 0,0 1 0,1-6 0,-2 7 0,1-1 0,-1 1 0,0 0 0,1-1 0,-1 1 0,0-1 0,1 1 0,0 0 0,-1-1 0,1 1 0,0 0 0,0 0 0,-1-1 0,1 1 0,0 0 0,0 0 0,0 0 0,1 0 0,-1 0 0,0 0 0,0 1 0,0-1 0,1 0 0,-1 0 0,0 1 0,1-1 0,-1 1 0,1-1 0,-1 1 0,1 0 0,-1 0 0,0-1 0,1 1 0,-1 0 0,1 0 0,-1 1 0,1-1 0,1 0 0,7 2 0,1 0 0,-1 1 0,0 0 0,0 1 0,0-1 0,0 2 0,-1 0 0,18 11 0,-4 0 0,-1 2 0,23 21 0,-39-33 0,0 0 0,0 1 0,0 0 0,-1-1 0,0 2 0,-1-1 0,1 1 0,-1-1 0,5 14 0,-9-18 0,1 0 0,0-1 0,-1 1 0,0 0 0,1 0 0,-1 0 0,0 0 0,-1-1 0,1 1 0,0 0 0,-1 0 0,1-1 0,-1 1 0,0 0 0,0-1 0,0 1 0,0 0 0,-1-1 0,1 1 0,-1-1 0,1 0 0,-1 0 0,0 1 0,0-1 0,0 0 0,0-1 0,0 1 0,-1 0 0,1-1 0,0 1 0,-1-1 0,-4 3 0,5-3 0,0 0 0,-1 0 0,1 0 0,0 0 0,0-1 0,0 1 0,-1 0 0,1-1 0,0 0 0,-1 0 0,1 1 0,0-1 0,-1 0 0,1-1 0,0 1 0,-1 0 0,1-1 0,0 1 0,0-1 0,-1 0 0,1 0 0,0 0 0,-3-2 0,3 2 0,1-1 0,-1 1 0,1-1 0,0 1 0,-1-1 0,1 0 0,0 1 0,0-1 0,0 0 0,0 0 0,1 0 0,-1 0 0,0 1 0,1-1 0,0 0 0,-1 0 0,1 0 0,0-1 0,0 1 0,0 0 0,0 0 0,0 0 0,1 0 0,-1 0 0,0 0 0,1 0 0,1-2 0,1-6 0,1 1 0,0 0 0,0 1 0,1-1 0,0 1 0,0 0 0,1 0 0,1 1 0,-1-1 0,1 1 0,0 1 0,9-8 0,-5 7 0,0 0 0,0 0 0,0 1 0,1 1 0,0 0 0,0 0 0,0 1 0,23-4 0,-16 4 0,-17 3 0,0 0 0,0 1 0,0-1 0,1 0 0,-1 1 0,0 0 0,1-1 0,-1 1 0,1 0 0,-1 0 0,0 1 0,1-1 0,-1 0 0,0 1 0,1-1 0,-1 1 0,0 0 0,0 0 0,0 0 0,1 0 0,-1 0 0,0 0 0,0 0 0,3 4 0,1 1 0,0 0 0,-1 1 0,1 0 0,-2 0 0,1 0 0,-1 0 0,0 1 0,0 0 0,3 11 0,3 13 0,7 36 0,-3-7 0,-4-40 0,-4-19 0,1-11 0,23-74 0,9-21 0,-2 32 342,-33 64-556,1 1 1,0 0 0,0 1-1,0-1 1,1 1 0,0 0-1,10-8 1,-5 8-6613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2:43.368"/>
    </inkml:context>
    <inkml:brush xml:id="br0">
      <inkml:brushProperty name="width" value="0.05" units="cm"/>
      <inkml:brushProperty name="height" value="0.05" units="cm"/>
    </inkml:brush>
  </inkml:definitions>
  <inkml:trace contextRef="#ctx0" brushRef="#br0">128 206 24575,'3'-1'0,"0"0"0,0 0 0,0-1 0,-1 1 0,1-1 0,0 0 0,0 0 0,-1 0 0,1 0 0,2-3 0,10-7 0,-5 5 0,1 0 0,-1 0 0,0-1 0,-1 0 0,0-1 0,8-10 0,-15 17 0,-1 1 0,0-1 0,1 0 0,-1 0 0,0 0 0,0 0 0,0 0 0,0 0 0,-1-1 0,1 1 0,0 0 0,-1 0 0,0 0 0,1-1 0,-1 1 0,0 0 0,0-1 0,0 1 0,0 0 0,-1 0 0,1-1 0,-1 1 0,1 0 0,-1 0 0,0 0 0,0 0 0,0 0 0,0 0 0,0 0 0,0 0 0,-1 0 0,1 0 0,-1 0 0,1 1 0,-1-1 0,0 1 0,1-1 0,-1 1 0,0 0 0,-3-2 0,-1-1 0,1 1 0,-1 0 0,1 0 0,-1 1 0,0 0 0,0 0 0,-1 0 0,1 1 0,0-1 0,0 2 0,-1-1 0,1 1 0,0 0 0,-1 0 0,1 0 0,0 1 0,-1 0 0,1 1 0,0-1 0,0 1 0,0 0 0,0 1 0,-11 5 0,12-5 0,-1 1 0,1-1 0,-1 1 0,1 0 0,0 1 0,1-1 0,-1 1 0,1 0 0,0 0 0,0 0 0,0 0 0,1 1 0,0 0 0,0 0 0,1-1 0,-1 2 0,1-1 0,0 0 0,1 0 0,0 1 0,0-1 0,0 1 0,0 9 0,2-13 0,-1 0 0,0 1 0,1-1 0,0 1 0,-1-1 0,2 0 0,-1 0 0,0 0 0,0 0 0,1 0 0,0 0 0,0 0 0,-1 0 0,2 0 0,-1-1 0,0 1 0,0-1 0,1 1 0,0-1 0,-1 0 0,1 0 0,0 0 0,0-1 0,4 3 0,-3-3 0,0 1 0,0-1 0,1 0 0,-1 0 0,0 0 0,0-1 0,1 1 0,-1-1 0,0 0 0,1 0 0,-1-1 0,0 1 0,1-1 0,-1 0 0,0 0 0,0-1 0,0 1 0,6-4 0,4-3 0,0-1 0,0 0 0,-1-2 0,0 1 0,-1-1 0,-1-1 0,1 0 0,18-27 0,-17 26 0,-13 13 0,0 0 0,0 0 0,1 0 0,-1 0 0,0 0 0,0 0 0,1 0 0,-1 0 0,0 0 0,0 0 0,1 0 0,-1 0 0,0 0 0,0 0 0,0 0 0,1 0 0,-1 1 0,0-1 0,0 0 0,0 0 0,1 0 0,-1 0 0,0 0 0,0 1 0,0-1 0,0 0 0,1 0 0,-1 0 0,0 1 0,0-1 0,0 0 0,0 0 0,0 1 0,0-1 0,0 0 0,0 1 0,3 32 0,-2-22 0,-1 0 0,1 0 0,1 0 0,0 1 0,0-1 0,1 0 0,0-1 0,1 1 0,10 18 0,-12-25 0,0-1 0,0 0 0,0 0 0,0 0 0,1-1 0,-1 1 0,1 0 0,0-1 0,0 0 0,0 1 0,0-1 0,0 0 0,0-1 0,1 1 0,-1-1 0,1 1 0,-1-1 0,1 0 0,-1 0 0,1-1 0,0 1 0,-1-1 0,1 1 0,0-1 0,-1 0 0,1-1 0,0 1 0,-1-1 0,1 1 0,6-3 0,-5 1 0,1 0 0,-1-1 0,0 1 0,0-1 0,0 0 0,0-1 0,0 1 0,-1-1 0,1 0 0,-1 0 0,0 0 0,0-1 0,-1 1 0,7-11 0,-5 5 0,1 0 0,-2 0 0,1-1 0,-1 0 0,-1 0 0,4-17 0,-17 102 0,1 124 0,7-169 0,2-29 0,-1-1 0,1 1 0,0 0 0,0 0 0,0-1 0,0 1 0,-1 0 0,1-1 0,0 1 0,0 0 0,-1 0 0,1-1 0,0 1 0,0 0 0,-1 0 0,1 0 0,0-1 0,-1 1 0,1 0 0,0 0 0,0 0 0,-1 0 0,1 0 0,0 0 0,-1 0 0,1 0 0,0 0 0,-1 0 0,1 0 0,0 0 0,-1 0 0,1 0 0,-1 0 0,1 0 0,0 0 0,0 0 0,-1 0 0,1 0 0,0 0 0,-1 1 0,1-1 0,0 0 0,-1 0 0,1 0 0,0 1 0,0-1 0,-1 0 0,1 0 0,0 1 0,0-1 0,0 0 0,-1 0 0,1 1 0,0-1 0,0 0 0,0 1 0,0-1 0,0 0 0,0 1 0,-1-1 0,1 0 0,0 1 0,0-1 0,0 1 0,-8-14 0,0-1 0,1 0 0,1-1 0,0 1 0,-6-27 0,5 14 0,2 0 0,-2-40 0,6 58 0,1-1 0,0 0 0,1 0 0,0 1 0,0-1 0,1 1 0,0-1 0,1 1 0,5-13 0,-6 18 0,0 0 0,0 1 0,0-1 0,1 1 0,-1 0 0,1-1 0,0 1 0,0 0 0,0 0 0,0 1 0,0-1 0,1 1 0,-1-1 0,1 1 0,0 0 0,0 1 0,-1-1 0,1 1 0,0-1 0,0 1 0,1 0 0,-1 0 0,8 0 0,-3 1 0,1 1 0,-1 0 0,0 0 0,0 1 0,0 0 0,0 0 0,0 1 0,0 0 0,-1 1 0,11 5 0,-13-5 0,0-1 0,0 1 0,0 0 0,0 1 0,-1-1 0,0 1 0,0 0 0,0 0 0,-1 1 0,1 0 0,-1-1 0,0 1 0,5 13 0,-8-17 10,0 1 0,0-1 0,-1 1 0,1-1 0,-1 1 0,0 0 0,1-1 0,-1 1 0,0-1 0,-1 1 1,1-1-1,0 1 0,-1 0 0,1-1 0,-1 1 0,0-1 0,0 0 0,0 1 0,0-1 0,0 0 0,-1 1 0,1-1 0,-1 0 0,1 0 0,-1 0 0,0 0 0,0 0 0,0-1 0,0 1 0,0-1 0,0 1 0,0-1 0,-3 2 0,-7 3-314,-1 0-1,0 0 1,-1-2 0,-22 6-1,32-9 121,-17 4-6642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2:22:43.803"/>
    </inkml:context>
    <inkml:brush xml:id="br0">
      <inkml:brushProperty name="width" value="0.05" units="cm"/>
      <inkml:brushProperty name="height" value="0.05" units="cm"/>
    </inkml:brush>
  </inkml:definitions>
  <inkml:trace contextRef="#ctx0" brushRef="#br0">1 127 24575,'3'0'0,"9"3"0,-9 13 0,0 17 0,12 56 0,-9-66 0,-2 0 0,0 1 0,-2 0 0,-1 46 0,-3-62 0,0-7 0,-6-14 0,-3-24 0,1-22 0,-7-119 0,17 168 0,0-1 0,0 1 0,1 0 0,1-1 0,0 1 0,0 0 0,1 0 0,5-13 0,-7 20 0,1 0 0,-1 0 0,1 0 0,0 0 0,0 0 0,0 1 0,0-1 0,1 1 0,-1-1 0,1 1 0,-1 0 0,1 0 0,0 0 0,-1 0 0,1 1 0,0-1 0,0 1 0,1 0 0,-1 0 0,0 0 0,0 0 0,0 0 0,1 1 0,-1-1 0,0 1 0,1 0 0,-1 0 0,0 0 0,6 1 0,2 2 0,0 0 0,0 1 0,0 0 0,0 0 0,-1 1 0,0 1 0,0 0 0,-1 0 0,1 1 0,-1 0 0,-1 0 0,1 1 0,-1 1 0,-1-1 0,0 1 0,0 0 0,6 11 0,-12-18 10,1 0-1,-1 0 1,0 1-1,0-1 1,0 0-1,-1 0 1,1 1-1,-1-1 1,1 1-1,-1-1 1,0 0-1,1 1 0,-1-1 1,-1 1-1,1-1 1,0 1-1,-1 2 1,0-3 1,0 0-1,0 0 1,0 0 0,0 0-1,0-1 1,-1 1 0,1 0-1,-1-1 1,1 1 0,-1-1-1,0 1 1,1-1 0,-1 0-1,0 1 1,-3 0 0,-4 2-255,0-1 0,-1 0 0,1 0 0,-1-1 1,1 0-1,-20 0 0,-10 0-6582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BD5A062-3B7C-48EF-AB02-DA2D4BC52DF8}"/>
              </a:ext>
            </a:extLst>
          </p:cNvPr>
          <p:cNvSpPr>
            <a:spLocks noGrp="1"/>
          </p:cNvSpPr>
          <p:nvPr>
            <p:ph type="pic" sz="quarter" idx="13"/>
          </p:nvPr>
        </p:nvSpPr>
        <p:spPr>
          <a:xfrm>
            <a:off x="1343" y="0"/>
            <a:ext cx="12186138" cy="6858000"/>
          </a:xfrm>
        </p:spPr>
        <p:txBody>
          <a:bodyPr anchor="t"/>
          <a:lstStyle>
            <a:lvl1pPr marL="0" indent="0" algn="ctr">
              <a:buFontTx/>
              <a:buNone/>
              <a:defRPr/>
            </a:lvl1pPr>
          </a:lstStyle>
          <a:p>
            <a:endParaRPr lang="en-IN" dirty="0"/>
          </a:p>
        </p:txBody>
      </p:sp>
      <p:sp>
        <p:nvSpPr>
          <p:cNvPr id="13" name="Picture Placeholder 11">
            <a:extLst>
              <a:ext uri="{FF2B5EF4-FFF2-40B4-BE49-F238E27FC236}">
                <a16:creationId xmlns:a16="http://schemas.microsoft.com/office/drawing/2014/main" id="{35A48932-8BF6-45C0-9966-DB1F30B13419}"/>
              </a:ext>
            </a:extLst>
          </p:cNvPr>
          <p:cNvSpPr>
            <a:spLocks noGrp="1"/>
          </p:cNvSpPr>
          <p:nvPr>
            <p:ph type="pic" sz="quarter" idx="14"/>
          </p:nvPr>
        </p:nvSpPr>
        <p:spPr>
          <a:xfrm>
            <a:off x="1349932" y="1999312"/>
            <a:ext cx="1712246" cy="1712244"/>
          </a:xfrm>
          <a:prstGeom prst="ellipse">
            <a:avLst/>
          </a:prstGeom>
          <a:solidFill>
            <a:schemeClr val="accent3"/>
          </a:solidFill>
        </p:spPr>
        <p:txBody>
          <a:bodyPr anchor="ctr">
            <a:normAutofit/>
          </a:bodyPr>
          <a:lstStyle>
            <a:lvl1pPr marL="0" indent="0" algn="ctr">
              <a:buFontTx/>
              <a:buNone/>
              <a:defRPr sz="2000"/>
            </a:lvl1pPr>
          </a:lstStyle>
          <a:p>
            <a:endParaRPr lang="en-IN" dirty="0"/>
          </a:p>
        </p:txBody>
      </p:sp>
    </p:spTree>
    <p:extLst>
      <p:ext uri="{BB962C8B-B14F-4D97-AF65-F5344CB8AC3E}">
        <p14:creationId xmlns:p14="http://schemas.microsoft.com/office/powerpoint/2010/main" val="847424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4435540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6056258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75419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089913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8/6/2025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826486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gn="l">
              <a:defRPr sz="3600">
                <a:solidFill>
                  <a:schemeClr val="tx1">
                    <a:lumMod val="65000"/>
                    <a:lumOff val="3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lgn="l">
              <a:defRPr sz="1300"/>
            </a:lvl1pPr>
          </a:lstStyle>
          <a:p>
            <a:fld id="{425404F2-BE9A-4460-8815-8F645183555F}" type="datetimeFigureOut">
              <a:rPr lang="en-US" smtClean="0"/>
              <a:pPr/>
              <a:t>8/6/2025</a:t>
            </a:fld>
            <a:endParaRPr lang="en-US"/>
          </a:p>
        </p:txBody>
      </p:sp>
      <p:sp>
        <p:nvSpPr>
          <p:cNvPr id="4" name="Footer Placeholder 3"/>
          <p:cNvSpPr>
            <a:spLocks noGrp="1"/>
          </p:cNvSpPr>
          <p:nvPr>
            <p:ph type="ftr" sz="quarter" idx="11"/>
          </p:nvPr>
        </p:nvSpPr>
        <p:spPr>
          <a:xfrm>
            <a:off x="7719589" y="6356351"/>
            <a:ext cx="3859795" cy="365125"/>
          </a:xfrm>
        </p:spPr>
        <p:txBody>
          <a:bodyPr/>
          <a:lstStyle>
            <a:lvl1pPr algn="r">
              <a:defRPr sz="1300"/>
            </a:lvl1pPr>
          </a:lstStyle>
          <a:p>
            <a:endParaRPr lang="en-US" dirty="0"/>
          </a:p>
        </p:txBody>
      </p:sp>
      <p:sp>
        <p:nvSpPr>
          <p:cNvPr id="5" name="Slide Number Placeholder 4"/>
          <p:cNvSpPr>
            <a:spLocks noGrp="1"/>
          </p:cNvSpPr>
          <p:nvPr>
            <p:ph type="sldNum" sz="quarter" idx="12"/>
          </p:nvPr>
        </p:nvSpPr>
        <p:spPr>
          <a:xfrm>
            <a:off x="11711354" y="404446"/>
            <a:ext cx="477470" cy="451468"/>
          </a:xfrm>
          <a:solidFill>
            <a:schemeClr val="accent4"/>
          </a:solidFill>
        </p:spPr>
        <p:txBody>
          <a:bodyPr/>
          <a:lstStyle>
            <a:lvl1pPr algn="ctr">
              <a:defRPr sz="1400">
                <a:solidFill>
                  <a:schemeClr val="bg1"/>
                </a:solidFill>
                <a:latin typeface="Open Sans"/>
              </a:defRPr>
            </a:lvl1pPr>
          </a:lstStyle>
          <a:p>
            <a:fld id="{96E69268-9C8B-4EBF-A9EE-DC5DC2D48DC3}" type="slidenum">
              <a:rPr lang="en-US" smtClean="0"/>
              <a:pPr/>
              <a:t>‹#›</a:t>
            </a:fld>
            <a:endParaRPr lang="en-US"/>
          </a:p>
        </p:txBody>
      </p:sp>
      <p:sp>
        <p:nvSpPr>
          <p:cNvPr id="6" name="Rectangle 5">
            <a:extLst>
              <a:ext uri="{FF2B5EF4-FFF2-40B4-BE49-F238E27FC236}">
                <a16:creationId xmlns:a16="http://schemas.microsoft.com/office/drawing/2014/main" id="{4D88A0B5-076F-41F7-835B-644C3F38DDC6}"/>
              </a:ext>
            </a:extLst>
          </p:cNvPr>
          <p:cNvSpPr/>
          <p:nvPr userDrawn="1"/>
        </p:nvSpPr>
        <p:spPr>
          <a:xfrm>
            <a:off x="1" y="404446"/>
            <a:ext cx="167054" cy="4514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269285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rengths And Weaknesses">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gn="l">
              <a:defRPr sz="3600">
                <a:solidFill>
                  <a:schemeClr val="tx1">
                    <a:lumMod val="65000"/>
                    <a:lumOff val="3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lgn="l">
              <a:defRPr sz="1300"/>
            </a:lvl1pPr>
          </a:lstStyle>
          <a:p>
            <a:fld id="{425404F2-BE9A-4460-8815-8F645183555F}" type="datetimeFigureOut">
              <a:rPr lang="en-US" smtClean="0"/>
              <a:pPr/>
              <a:t>8/6/2025</a:t>
            </a:fld>
            <a:endParaRPr lang="en-US"/>
          </a:p>
        </p:txBody>
      </p:sp>
      <p:sp>
        <p:nvSpPr>
          <p:cNvPr id="4" name="Footer Placeholder 3"/>
          <p:cNvSpPr>
            <a:spLocks noGrp="1"/>
          </p:cNvSpPr>
          <p:nvPr>
            <p:ph type="ftr" sz="quarter" idx="11"/>
          </p:nvPr>
        </p:nvSpPr>
        <p:spPr>
          <a:xfrm>
            <a:off x="7719589" y="6356351"/>
            <a:ext cx="3859795" cy="365125"/>
          </a:xfrm>
        </p:spPr>
        <p:txBody>
          <a:bodyPr/>
          <a:lstStyle>
            <a:lvl1pPr algn="r">
              <a:defRPr sz="1300"/>
            </a:lvl1pPr>
          </a:lstStyle>
          <a:p>
            <a:endParaRPr lang="en-US" dirty="0"/>
          </a:p>
        </p:txBody>
      </p:sp>
      <p:sp>
        <p:nvSpPr>
          <p:cNvPr id="5" name="Slide Number Placeholder 4"/>
          <p:cNvSpPr>
            <a:spLocks noGrp="1"/>
          </p:cNvSpPr>
          <p:nvPr>
            <p:ph type="sldNum" sz="quarter" idx="12"/>
          </p:nvPr>
        </p:nvSpPr>
        <p:spPr>
          <a:xfrm>
            <a:off x="11711354" y="404446"/>
            <a:ext cx="477470" cy="451468"/>
          </a:xfrm>
          <a:solidFill>
            <a:schemeClr val="accent4"/>
          </a:solidFill>
        </p:spPr>
        <p:txBody>
          <a:bodyPr/>
          <a:lstStyle>
            <a:lvl1pPr algn="ctr">
              <a:defRPr sz="1400">
                <a:solidFill>
                  <a:schemeClr val="bg1"/>
                </a:solidFill>
                <a:latin typeface="Open Sans"/>
              </a:defRPr>
            </a:lvl1pPr>
          </a:lstStyle>
          <a:p>
            <a:fld id="{96E69268-9C8B-4EBF-A9EE-DC5DC2D48DC3}" type="slidenum">
              <a:rPr lang="en-US" smtClean="0"/>
              <a:pPr/>
              <a:t>‹#›</a:t>
            </a:fld>
            <a:endParaRPr lang="en-US"/>
          </a:p>
        </p:txBody>
      </p:sp>
      <p:sp>
        <p:nvSpPr>
          <p:cNvPr id="6" name="Rectangle 5">
            <a:extLst>
              <a:ext uri="{FF2B5EF4-FFF2-40B4-BE49-F238E27FC236}">
                <a16:creationId xmlns:a16="http://schemas.microsoft.com/office/drawing/2014/main" id="{4D88A0B5-076F-41F7-835B-644C3F38DDC6}"/>
              </a:ext>
            </a:extLst>
          </p:cNvPr>
          <p:cNvSpPr/>
          <p:nvPr userDrawn="1"/>
        </p:nvSpPr>
        <p:spPr>
          <a:xfrm>
            <a:off x="1" y="404446"/>
            <a:ext cx="167054" cy="4514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icture Placeholder 9">
            <a:extLst>
              <a:ext uri="{FF2B5EF4-FFF2-40B4-BE49-F238E27FC236}">
                <a16:creationId xmlns:a16="http://schemas.microsoft.com/office/drawing/2014/main" id="{AF952901-5871-456D-94BC-06A5B596C871}"/>
              </a:ext>
            </a:extLst>
          </p:cNvPr>
          <p:cNvSpPr>
            <a:spLocks noGrp="1"/>
          </p:cNvSpPr>
          <p:nvPr>
            <p:ph type="pic" sz="quarter" idx="13"/>
          </p:nvPr>
        </p:nvSpPr>
        <p:spPr>
          <a:xfrm>
            <a:off x="810168" y="1476074"/>
            <a:ext cx="5082086" cy="3024336"/>
          </a:xfrm>
        </p:spPr>
        <p:txBody>
          <a:bodyPr anchor="ctr">
            <a:normAutofit/>
          </a:bodyPr>
          <a:lstStyle>
            <a:lvl1pPr marL="0" indent="0" algn="ctr">
              <a:buFontTx/>
              <a:buNone/>
              <a:defRPr sz="2400">
                <a:solidFill>
                  <a:schemeClr val="tx1">
                    <a:lumMod val="75000"/>
                    <a:lumOff val="25000"/>
                  </a:schemeClr>
                </a:solidFill>
                <a:latin typeface="Arial" panose="020B0604020202020204" pitchFamily="34" charset="0"/>
                <a:cs typeface="Arial" panose="020B0604020202020204" pitchFamily="34" charset="0"/>
              </a:defRPr>
            </a:lvl1pPr>
          </a:lstStyle>
          <a:p>
            <a:endParaRPr lang="en-IN" dirty="0"/>
          </a:p>
        </p:txBody>
      </p:sp>
      <p:sp>
        <p:nvSpPr>
          <p:cNvPr id="8" name="Picture Placeholder 9">
            <a:extLst>
              <a:ext uri="{FF2B5EF4-FFF2-40B4-BE49-F238E27FC236}">
                <a16:creationId xmlns:a16="http://schemas.microsoft.com/office/drawing/2014/main" id="{A4E7AF41-734D-45A5-8D59-5E7A9974C191}"/>
              </a:ext>
            </a:extLst>
          </p:cNvPr>
          <p:cNvSpPr>
            <a:spLocks noGrp="1"/>
          </p:cNvSpPr>
          <p:nvPr>
            <p:ph type="pic" sz="quarter" idx="14"/>
          </p:nvPr>
        </p:nvSpPr>
        <p:spPr>
          <a:xfrm>
            <a:off x="6285936" y="1476074"/>
            <a:ext cx="5082086" cy="3024336"/>
          </a:xfrm>
        </p:spPr>
        <p:txBody>
          <a:bodyPr anchor="ctr">
            <a:normAutofit/>
          </a:bodyPr>
          <a:lstStyle>
            <a:lvl1pPr marL="0" indent="0" algn="ctr">
              <a:buFontTx/>
              <a:buNone/>
              <a:defRPr sz="2400">
                <a:solidFill>
                  <a:schemeClr val="tx1">
                    <a:lumMod val="75000"/>
                    <a:lumOff val="25000"/>
                  </a:schemeClr>
                </a:solidFill>
                <a:latin typeface="Arial" panose="020B0604020202020204" pitchFamily="34" charset="0"/>
                <a:cs typeface="Arial" panose="020B0604020202020204" pitchFamily="34" charset="0"/>
              </a:defRPr>
            </a:lvl1pPr>
          </a:lstStyle>
          <a:p>
            <a:endParaRPr lang="en-IN" dirty="0"/>
          </a:p>
        </p:txBody>
      </p:sp>
    </p:spTree>
    <p:extLst>
      <p:ext uri="{BB962C8B-B14F-4D97-AF65-F5344CB8AC3E}">
        <p14:creationId xmlns:p14="http://schemas.microsoft.com/office/powerpoint/2010/main" val="9832788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ortfolio Design">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gn="l">
              <a:defRPr sz="3600">
                <a:solidFill>
                  <a:schemeClr val="tx1">
                    <a:lumMod val="65000"/>
                    <a:lumOff val="3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lgn="l">
              <a:defRPr sz="1300"/>
            </a:lvl1pPr>
          </a:lstStyle>
          <a:p>
            <a:fld id="{425404F2-BE9A-4460-8815-8F645183555F}" type="datetimeFigureOut">
              <a:rPr lang="en-US" smtClean="0"/>
              <a:pPr/>
              <a:t>8/6/2025</a:t>
            </a:fld>
            <a:endParaRPr lang="en-US"/>
          </a:p>
        </p:txBody>
      </p:sp>
      <p:sp>
        <p:nvSpPr>
          <p:cNvPr id="4" name="Footer Placeholder 3"/>
          <p:cNvSpPr>
            <a:spLocks noGrp="1"/>
          </p:cNvSpPr>
          <p:nvPr>
            <p:ph type="ftr" sz="quarter" idx="11"/>
          </p:nvPr>
        </p:nvSpPr>
        <p:spPr>
          <a:xfrm>
            <a:off x="7719589" y="6356351"/>
            <a:ext cx="3859795" cy="365125"/>
          </a:xfrm>
        </p:spPr>
        <p:txBody>
          <a:bodyPr/>
          <a:lstStyle>
            <a:lvl1pPr algn="r">
              <a:defRPr sz="1300"/>
            </a:lvl1pPr>
          </a:lstStyle>
          <a:p>
            <a:endParaRPr lang="en-US" dirty="0"/>
          </a:p>
        </p:txBody>
      </p:sp>
      <p:sp>
        <p:nvSpPr>
          <p:cNvPr id="5" name="Slide Number Placeholder 4"/>
          <p:cNvSpPr>
            <a:spLocks noGrp="1"/>
          </p:cNvSpPr>
          <p:nvPr>
            <p:ph type="sldNum" sz="quarter" idx="12"/>
          </p:nvPr>
        </p:nvSpPr>
        <p:spPr>
          <a:xfrm>
            <a:off x="11711354" y="404446"/>
            <a:ext cx="477470" cy="451468"/>
          </a:xfrm>
          <a:solidFill>
            <a:schemeClr val="accent4"/>
          </a:solidFill>
        </p:spPr>
        <p:txBody>
          <a:bodyPr/>
          <a:lstStyle>
            <a:lvl1pPr algn="ctr">
              <a:defRPr sz="1400">
                <a:solidFill>
                  <a:schemeClr val="bg1"/>
                </a:solidFill>
                <a:latin typeface="Open Sans"/>
              </a:defRPr>
            </a:lvl1pPr>
          </a:lstStyle>
          <a:p>
            <a:fld id="{96E69268-9C8B-4EBF-A9EE-DC5DC2D48DC3}" type="slidenum">
              <a:rPr lang="en-US" smtClean="0"/>
              <a:pPr/>
              <a:t>‹#›</a:t>
            </a:fld>
            <a:endParaRPr lang="en-US"/>
          </a:p>
        </p:txBody>
      </p:sp>
      <p:sp>
        <p:nvSpPr>
          <p:cNvPr id="6" name="Rectangle 5">
            <a:extLst>
              <a:ext uri="{FF2B5EF4-FFF2-40B4-BE49-F238E27FC236}">
                <a16:creationId xmlns:a16="http://schemas.microsoft.com/office/drawing/2014/main" id="{4D88A0B5-076F-41F7-835B-644C3F38DDC6}"/>
              </a:ext>
            </a:extLst>
          </p:cNvPr>
          <p:cNvSpPr/>
          <p:nvPr userDrawn="1"/>
        </p:nvSpPr>
        <p:spPr>
          <a:xfrm>
            <a:off x="1" y="404446"/>
            <a:ext cx="167054" cy="4514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icture Placeholder 7">
            <a:extLst>
              <a:ext uri="{FF2B5EF4-FFF2-40B4-BE49-F238E27FC236}">
                <a16:creationId xmlns:a16="http://schemas.microsoft.com/office/drawing/2014/main" id="{A2CC4FA5-9B12-431B-B8D6-323DAC3849B5}"/>
              </a:ext>
            </a:extLst>
          </p:cNvPr>
          <p:cNvSpPr>
            <a:spLocks noGrp="1"/>
          </p:cNvSpPr>
          <p:nvPr>
            <p:ph type="pic" sz="quarter" idx="13"/>
          </p:nvPr>
        </p:nvSpPr>
        <p:spPr>
          <a:xfrm>
            <a:off x="609600" y="1355572"/>
            <a:ext cx="3336475" cy="4704432"/>
          </a:xfrm>
        </p:spPr>
        <p:txBody>
          <a:bodyPr anchor="ctr">
            <a:normAutofit/>
          </a:bodyPr>
          <a:lstStyle>
            <a:lvl1pPr marL="0" indent="0" algn="ctr">
              <a:buFontTx/>
              <a:buNone/>
              <a:defRPr sz="3200"/>
            </a:lvl1pPr>
          </a:lstStyle>
          <a:p>
            <a:endParaRPr lang="en-IN"/>
          </a:p>
        </p:txBody>
      </p:sp>
      <p:sp>
        <p:nvSpPr>
          <p:cNvPr id="9" name="Picture Placeholder 7">
            <a:extLst>
              <a:ext uri="{FF2B5EF4-FFF2-40B4-BE49-F238E27FC236}">
                <a16:creationId xmlns:a16="http://schemas.microsoft.com/office/drawing/2014/main" id="{2031421E-0333-40F5-A7C6-9B780A56AE90}"/>
              </a:ext>
            </a:extLst>
          </p:cNvPr>
          <p:cNvSpPr>
            <a:spLocks noGrp="1"/>
          </p:cNvSpPr>
          <p:nvPr>
            <p:ph type="pic" sz="quarter" idx="14"/>
          </p:nvPr>
        </p:nvSpPr>
        <p:spPr>
          <a:xfrm>
            <a:off x="4018725" y="1355574"/>
            <a:ext cx="2465628" cy="2333558"/>
          </a:xfrm>
        </p:spPr>
        <p:txBody>
          <a:bodyPr anchor="ctr">
            <a:normAutofit/>
          </a:bodyPr>
          <a:lstStyle>
            <a:lvl1pPr marL="0" indent="0" algn="ctr">
              <a:buFontTx/>
              <a:buNone/>
              <a:defRPr sz="3200"/>
            </a:lvl1pPr>
          </a:lstStyle>
          <a:p>
            <a:endParaRPr lang="en-IN"/>
          </a:p>
        </p:txBody>
      </p:sp>
      <p:sp>
        <p:nvSpPr>
          <p:cNvPr id="12" name="Picture Placeholder 7">
            <a:extLst>
              <a:ext uri="{FF2B5EF4-FFF2-40B4-BE49-F238E27FC236}">
                <a16:creationId xmlns:a16="http://schemas.microsoft.com/office/drawing/2014/main" id="{3A17F43B-3ABC-48E8-92E6-EA58BB87241D}"/>
              </a:ext>
            </a:extLst>
          </p:cNvPr>
          <p:cNvSpPr>
            <a:spLocks noGrp="1"/>
          </p:cNvSpPr>
          <p:nvPr>
            <p:ph type="pic" sz="quarter" idx="16"/>
          </p:nvPr>
        </p:nvSpPr>
        <p:spPr>
          <a:xfrm>
            <a:off x="9095282" y="1355574"/>
            <a:ext cx="2465628" cy="2333558"/>
          </a:xfrm>
        </p:spPr>
        <p:txBody>
          <a:bodyPr anchor="ctr">
            <a:normAutofit/>
          </a:bodyPr>
          <a:lstStyle>
            <a:lvl1pPr marL="0" indent="0" algn="ctr">
              <a:buFontTx/>
              <a:buNone/>
              <a:defRPr sz="3200"/>
            </a:lvl1pPr>
          </a:lstStyle>
          <a:p>
            <a:endParaRPr lang="en-IN"/>
          </a:p>
        </p:txBody>
      </p:sp>
      <p:sp>
        <p:nvSpPr>
          <p:cNvPr id="13" name="Picture Placeholder 7">
            <a:extLst>
              <a:ext uri="{FF2B5EF4-FFF2-40B4-BE49-F238E27FC236}">
                <a16:creationId xmlns:a16="http://schemas.microsoft.com/office/drawing/2014/main" id="{A3B4126C-9CFB-4D43-A2BC-DD28F398B58F}"/>
              </a:ext>
            </a:extLst>
          </p:cNvPr>
          <p:cNvSpPr>
            <a:spLocks noGrp="1"/>
          </p:cNvSpPr>
          <p:nvPr>
            <p:ph type="pic" sz="quarter" idx="17"/>
          </p:nvPr>
        </p:nvSpPr>
        <p:spPr>
          <a:xfrm>
            <a:off x="6557003" y="3752193"/>
            <a:ext cx="2465628" cy="2307811"/>
          </a:xfrm>
        </p:spPr>
        <p:txBody>
          <a:bodyPr anchor="ctr">
            <a:normAutofit/>
          </a:bodyPr>
          <a:lstStyle>
            <a:lvl1pPr marL="0" indent="0" algn="ctr">
              <a:buFontTx/>
              <a:buNone/>
              <a:defRPr sz="3200"/>
            </a:lvl1pPr>
          </a:lstStyle>
          <a:p>
            <a:endParaRPr lang="en-IN"/>
          </a:p>
        </p:txBody>
      </p:sp>
    </p:spTree>
    <p:extLst>
      <p:ext uri="{BB962C8B-B14F-4D97-AF65-F5344CB8AC3E}">
        <p14:creationId xmlns:p14="http://schemas.microsoft.com/office/powerpoint/2010/main" val="35478400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gn="l">
              <a:defRPr sz="3600">
                <a:solidFill>
                  <a:schemeClr val="tx1">
                    <a:lumMod val="65000"/>
                    <a:lumOff val="3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lgn="l">
              <a:defRPr sz="1300"/>
            </a:lvl1pPr>
          </a:lstStyle>
          <a:p>
            <a:fld id="{425404F2-BE9A-4460-8815-8F645183555F}" type="datetimeFigureOut">
              <a:rPr lang="en-US" smtClean="0"/>
              <a:pPr/>
              <a:t>8/6/2025</a:t>
            </a:fld>
            <a:endParaRPr lang="en-US"/>
          </a:p>
        </p:txBody>
      </p:sp>
      <p:sp>
        <p:nvSpPr>
          <p:cNvPr id="4" name="Footer Placeholder 3"/>
          <p:cNvSpPr>
            <a:spLocks noGrp="1"/>
          </p:cNvSpPr>
          <p:nvPr>
            <p:ph type="ftr" sz="quarter" idx="11"/>
          </p:nvPr>
        </p:nvSpPr>
        <p:spPr>
          <a:xfrm>
            <a:off x="7719589" y="6356351"/>
            <a:ext cx="3859795" cy="365125"/>
          </a:xfrm>
        </p:spPr>
        <p:txBody>
          <a:bodyPr/>
          <a:lstStyle>
            <a:lvl1pPr algn="r">
              <a:defRPr sz="1300"/>
            </a:lvl1pPr>
          </a:lstStyle>
          <a:p>
            <a:endParaRPr lang="en-US" dirty="0"/>
          </a:p>
        </p:txBody>
      </p:sp>
      <p:sp>
        <p:nvSpPr>
          <p:cNvPr id="5" name="Slide Number Placeholder 4"/>
          <p:cNvSpPr>
            <a:spLocks noGrp="1"/>
          </p:cNvSpPr>
          <p:nvPr>
            <p:ph type="sldNum" sz="quarter" idx="12"/>
          </p:nvPr>
        </p:nvSpPr>
        <p:spPr>
          <a:xfrm>
            <a:off x="11711354" y="404446"/>
            <a:ext cx="477470" cy="451468"/>
          </a:xfrm>
          <a:solidFill>
            <a:schemeClr val="accent4"/>
          </a:solidFill>
        </p:spPr>
        <p:txBody>
          <a:bodyPr/>
          <a:lstStyle>
            <a:lvl1pPr algn="ctr">
              <a:defRPr sz="1400">
                <a:solidFill>
                  <a:schemeClr val="bg1"/>
                </a:solidFill>
                <a:latin typeface="Open Sans"/>
              </a:defRPr>
            </a:lvl1pPr>
          </a:lstStyle>
          <a:p>
            <a:fld id="{96E69268-9C8B-4EBF-A9EE-DC5DC2D48DC3}" type="slidenum">
              <a:rPr lang="en-US" smtClean="0"/>
              <a:pPr/>
              <a:t>‹#›</a:t>
            </a:fld>
            <a:endParaRPr lang="en-US"/>
          </a:p>
        </p:txBody>
      </p:sp>
      <p:sp>
        <p:nvSpPr>
          <p:cNvPr id="6" name="Rectangle 5">
            <a:extLst>
              <a:ext uri="{FF2B5EF4-FFF2-40B4-BE49-F238E27FC236}">
                <a16:creationId xmlns:a16="http://schemas.microsoft.com/office/drawing/2014/main" id="{4D88A0B5-076F-41F7-835B-644C3F38DDC6}"/>
              </a:ext>
            </a:extLst>
          </p:cNvPr>
          <p:cNvSpPr/>
          <p:nvPr userDrawn="1"/>
        </p:nvSpPr>
        <p:spPr>
          <a:xfrm>
            <a:off x="1" y="404446"/>
            <a:ext cx="167054" cy="4514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icture Placeholder 7">
            <a:extLst>
              <a:ext uri="{FF2B5EF4-FFF2-40B4-BE49-F238E27FC236}">
                <a16:creationId xmlns:a16="http://schemas.microsoft.com/office/drawing/2014/main" id="{24B44B3C-1F57-48EE-BCF2-52637724E090}"/>
              </a:ext>
            </a:extLst>
          </p:cNvPr>
          <p:cNvSpPr>
            <a:spLocks noGrp="1"/>
          </p:cNvSpPr>
          <p:nvPr>
            <p:ph type="pic" sz="quarter" idx="13"/>
          </p:nvPr>
        </p:nvSpPr>
        <p:spPr>
          <a:xfrm>
            <a:off x="765820" y="1556792"/>
            <a:ext cx="4092092" cy="4090386"/>
          </a:xfrm>
          <a:prstGeom prst="ellipse">
            <a:avLst/>
          </a:prstGeom>
          <a:solidFill>
            <a:schemeClr val="bg1">
              <a:lumMod val="95000"/>
            </a:schemeClr>
          </a:solidFill>
        </p:spPr>
        <p:txBody>
          <a:bodyPr anchor="ctr"/>
          <a:lstStyle>
            <a:lvl1pPr marL="0" indent="0" algn="ctr">
              <a:buFontTx/>
              <a:buNone/>
              <a:defRPr/>
            </a:lvl1pPr>
          </a:lstStyle>
          <a:p>
            <a:endParaRPr lang="en-IN"/>
          </a:p>
        </p:txBody>
      </p:sp>
    </p:spTree>
    <p:extLst>
      <p:ext uri="{BB962C8B-B14F-4D97-AF65-F5344CB8AC3E}">
        <p14:creationId xmlns:p14="http://schemas.microsoft.com/office/powerpoint/2010/main" val="1082376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IO">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005552-544E-459E-A09D-A6D66CF8C0AD}"/>
              </a:ext>
            </a:extLst>
          </p:cNvPr>
          <p:cNvSpPr/>
          <p:nvPr userDrawn="1"/>
        </p:nvSpPr>
        <p:spPr>
          <a:xfrm>
            <a:off x="5446340" y="0"/>
            <a:ext cx="674248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lvl1pPr algn="l">
              <a:defRPr sz="360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lgn="l">
              <a:defRPr sz="1300"/>
            </a:lvl1pPr>
          </a:lstStyle>
          <a:p>
            <a:fld id="{425404F2-BE9A-4460-8815-8F645183555F}" type="datetimeFigureOut">
              <a:rPr lang="en-US" smtClean="0"/>
              <a:pPr/>
              <a:t>8/6/2025</a:t>
            </a:fld>
            <a:endParaRPr lang="en-US"/>
          </a:p>
        </p:txBody>
      </p:sp>
      <p:sp>
        <p:nvSpPr>
          <p:cNvPr id="4" name="Footer Placeholder 3"/>
          <p:cNvSpPr>
            <a:spLocks noGrp="1"/>
          </p:cNvSpPr>
          <p:nvPr>
            <p:ph type="ftr" sz="quarter" idx="11"/>
          </p:nvPr>
        </p:nvSpPr>
        <p:spPr>
          <a:xfrm>
            <a:off x="7719589" y="6356351"/>
            <a:ext cx="3859795" cy="365125"/>
          </a:xfrm>
        </p:spPr>
        <p:txBody>
          <a:bodyPr/>
          <a:lstStyle>
            <a:lvl1pPr algn="r">
              <a:defRPr sz="1300"/>
            </a:lvl1pPr>
          </a:lstStyle>
          <a:p>
            <a:endParaRPr lang="en-US" dirty="0"/>
          </a:p>
        </p:txBody>
      </p:sp>
      <p:sp>
        <p:nvSpPr>
          <p:cNvPr id="5" name="Slide Number Placeholder 4"/>
          <p:cNvSpPr>
            <a:spLocks noGrp="1"/>
          </p:cNvSpPr>
          <p:nvPr>
            <p:ph type="sldNum" sz="quarter" idx="12"/>
          </p:nvPr>
        </p:nvSpPr>
        <p:spPr>
          <a:xfrm>
            <a:off x="11711354" y="404446"/>
            <a:ext cx="477470" cy="451468"/>
          </a:xfrm>
          <a:solidFill>
            <a:schemeClr val="accent5"/>
          </a:solidFill>
        </p:spPr>
        <p:txBody>
          <a:bodyPr/>
          <a:lstStyle>
            <a:lvl1pPr algn="ctr">
              <a:defRPr sz="1400">
                <a:solidFill>
                  <a:schemeClr val="bg1"/>
                </a:solidFill>
                <a:latin typeface="Open Sans"/>
              </a:defRPr>
            </a:lvl1pPr>
          </a:lstStyle>
          <a:p>
            <a:fld id="{96E69268-9C8B-4EBF-A9EE-DC5DC2D48DC3}" type="slidenum">
              <a:rPr lang="en-US" smtClean="0"/>
              <a:pPr/>
              <a:t>‹#›</a:t>
            </a:fld>
            <a:endParaRPr lang="en-US"/>
          </a:p>
        </p:txBody>
      </p:sp>
      <p:sp>
        <p:nvSpPr>
          <p:cNvPr id="6" name="Rectangle 5">
            <a:extLst>
              <a:ext uri="{FF2B5EF4-FFF2-40B4-BE49-F238E27FC236}">
                <a16:creationId xmlns:a16="http://schemas.microsoft.com/office/drawing/2014/main" id="{4D88A0B5-076F-41F7-835B-644C3F38DDC6}"/>
              </a:ext>
            </a:extLst>
          </p:cNvPr>
          <p:cNvSpPr/>
          <p:nvPr userDrawn="1"/>
        </p:nvSpPr>
        <p:spPr>
          <a:xfrm>
            <a:off x="1" y="404446"/>
            <a:ext cx="167054" cy="4514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icture Placeholder 7">
            <a:extLst>
              <a:ext uri="{FF2B5EF4-FFF2-40B4-BE49-F238E27FC236}">
                <a16:creationId xmlns:a16="http://schemas.microsoft.com/office/drawing/2014/main" id="{2B4E6F39-3FEE-457D-BAC2-BD4FF67A1271}"/>
              </a:ext>
            </a:extLst>
          </p:cNvPr>
          <p:cNvSpPr>
            <a:spLocks noGrp="1"/>
          </p:cNvSpPr>
          <p:nvPr>
            <p:ph type="pic" sz="quarter" idx="13"/>
          </p:nvPr>
        </p:nvSpPr>
        <p:spPr>
          <a:xfrm>
            <a:off x="1435656" y="1676534"/>
            <a:ext cx="2449990" cy="2449990"/>
          </a:xfrm>
          <a:prstGeom prst="ellipse">
            <a:avLst/>
          </a:prstGeom>
          <a:ln w="38100">
            <a:solidFill>
              <a:schemeClr val="accent6"/>
            </a:solidFill>
          </a:ln>
        </p:spPr>
        <p:txBody>
          <a:bodyPr anchor="ctr">
            <a:normAutofit/>
          </a:bodyPr>
          <a:lstStyle>
            <a:lvl1pPr marL="0" indent="0" algn="ctr">
              <a:buFontTx/>
              <a:buNone/>
              <a:defRPr sz="2400"/>
            </a:lvl1pPr>
          </a:lstStyle>
          <a:p>
            <a:endParaRPr lang="en-IN" dirty="0"/>
          </a:p>
        </p:txBody>
      </p:sp>
      <p:sp>
        <p:nvSpPr>
          <p:cNvPr id="11" name="Text Placeholder 10">
            <a:extLst>
              <a:ext uri="{FF2B5EF4-FFF2-40B4-BE49-F238E27FC236}">
                <a16:creationId xmlns:a16="http://schemas.microsoft.com/office/drawing/2014/main" id="{6AA69892-E23B-4EE6-B724-55D74E22F9D2}"/>
              </a:ext>
            </a:extLst>
          </p:cNvPr>
          <p:cNvSpPr>
            <a:spLocks noGrp="1"/>
          </p:cNvSpPr>
          <p:nvPr>
            <p:ph type="body" sz="quarter" idx="14"/>
          </p:nvPr>
        </p:nvSpPr>
        <p:spPr>
          <a:xfrm>
            <a:off x="6094413" y="2290717"/>
            <a:ext cx="5484812" cy="3671614"/>
          </a:xfrm>
        </p:spPr>
        <p:txBody>
          <a:bodyPr>
            <a:normAutofit/>
          </a:bodyPr>
          <a:lstStyle>
            <a:lvl1pPr marL="0" indent="0">
              <a:buFontTx/>
              <a:buNone/>
              <a:defRPr sz="1600">
                <a:solidFill>
                  <a:schemeClr val="bg1"/>
                </a:solidFill>
              </a:defRPr>
            </a:lvl1pPr>
            <a:lvl2pPr marL="609494" indent="0">
              <a:buFontTx/>
              <a:buNone/>
              <a:defRPr>
                <a:solidFill>
                  <a:schemeClr val="bg1"/>
                </a:solidFill>
              </a:defRPr>
            </a:lvl2pPr>
            <a:lvl3pPr marL="1218986" indent="0">
              <a:buFontTx/>
              <a:buNone/>
              <a:defRPr>
                <a:solidFill>
                  <a:schemeClr val="bg1"/>
                </a:solidFill>
              </a:defRPr>
            </a:lvl3pPr>
            <a:lvl4pPr marL="1828480" indent="0">
              <a:buFontTx/>
              <a:buNone/>
              <a:defRPr>
                <a:solidFill>
                  <a:schemeClr val="bg1"/>
                </a:solidFill>
              </a:defRPr>
            </a:lvl4pPr>
            <a:lvl5pPr marL="2437973" indent="0">
              <a:buFontTx/>
              <a:buNone/>
              <a:defRPr>
                <a:solidFill>
                  <a:schemeClr val="bg1"/>
                </a:solidFill>
              </a:defRPr>
            </a:lvl5pPr>
          </a:lstStyle>
          <a:p>
            <a:pPr lvl="0"/>
            <a:r>
              <a:rPr lang="en-US" dirty="0"/>
              <a:t>Edit Master text styles</a:t>
            </a:r>
          </a:p>
        </p:txBody>
      </p:sp>
      <p:sp>
        <p:nvSpPr>
          <p:cNvPr id="12" name="Text Placeholder 10">
            <a:extLst>
              <a:ext uri="{FF2B5EF4-FFF2-40B4-BE49-F238E27FC236}">
                <a16:creationId xmlns:a16="http://schemas.microsoft.com/office/drawing/2014/main" id="{7B403A35-572C-4B85-8492-14A5C5211BED}"/>
              </a:ext>
            </a:extLst>
          </p:cNvPr>
          <p:cNvSpPr>
            <a:spLocks noGrp="1"/>
          </p:cNvSpPr>
          <p:nvPr>
            <p:ph type="body" sz="quarter" idx="15"/>
          </p:nvPr>
        </p:nvSpPr>
        <p:spPr>
          <a:xfrm>
            <a:off x="6094413" y="1212194"/>
            <a:ext cx="5484812" cy="942000"/>
          </a:xfrm>
        </p:spPr>
        <p:txBody>
          <a:bodyPr anchor="b">
            <a:noAutofit/>
          </a:bodyPr>
          <a:lstStyle>
            <a:lvl1pPr marL="0" indent="0">
              <a:buFontTx/>
              <a:buNone/>
              <a:defRPr sz="4800" b="1">
                <a:solidFill>
                  <a:schemeClr val="bg1"/>
                </a:solidFill>
              </a:defRPr>
            </a:lvl1pPr>
            <a:lvl2pPr marL="609494" indent="0">
              <a:buFontTx/>
              <a:buNone/>
              <a:defRPr>
                <a:solidFill>
                  <a:schemeClr val="bg1"/>
                </a:solidFill>
              </a:defRPr>
            </a:lvl2pPr>
            <a:lvl3pPr marL="1218986" indent="0">
              <a:buFontTx/>
              <a:buNone/>
              <a:defRPr>
                <a:solidFill>
                  <a:schemeClr val="bg1"/>
                </a:solidFill>
              </a:defRPr>
            </a:lvl3pPr>
            <a:lvl4pPr marL="1828480" indent="0">
              <a:buFontTx/>
              <a:buNone/>
              <a:defRPr>
                <a:solidFill>
                  <a:schemeClr val="bg1"/>
                </a:solidFill>
              </a:defRPr>
            </a:lvl4pPr>
            <a:lvl5pPr marL="2437973" indent="0">
              <a:buFontTx/>
              <a:buNone/>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372207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gn="l">
              <a:defRPr sz="360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lgn="l">
              <a:defRPr sz="1300"/>
            </a:lvl1pPr>
          </a:lstStyle>
          <a:p>
            <a:fld id="{425404F2-BE9A-4460-8815-8F645183555F}" type="datetimeFigureOut">
              <a:rPr lang="en-US" smtClean="0"/>
              <a:pPr/>
              <a:t>8/6/2025</a:t>
            </a:fld>
            <a:endParaRPr lang="en-US"/>
          </a:p>
        </p:txBody>
      </p:sp>
      <p:sp>
        <p:nvSpPr>
          <p:cNvPr id="4" name="Footer Placeholder 3"/>
          <p:cNvSpPr>
            <a:spLocks noGrp="1"/>
          </p:cNvSpPr>
          <p:nvPr>
            <p:ph type="ftr" sz="quarter" idx="11"/>
          </p:nvPr>
        </p:nvSpPr>
        <p:spPr>
          <a:xfrm>
            <a:off x="7719589" y="6356351"/>
            <a:ext cx="3859795" cy="365125"/>
          </a:xfrm>
        </p:spPr>
        <p:txBody>
          <a:bodyPr/>
          <a:lstStyle>
            <a:lvl1pPr algn="r">
              <a:defRPr sz="1300"/>
            </a:lvl1pPr>
          </a:lstStyle>
          <a:p>
            <a:endParaRPr lang="en-US" dirty="0"/>
          </a:p>
        </p:txBody>
      </p:sp>
      <p:sp>
        <p:nvSpPr>
          <p:cNvPr id="5" name="Slide Number Placeholder 4"/>
          <p:cNvSpPr>
            <a:spLocks noGrp="1"/>
          </p:cNvSpPr>
          <p:nvPr>
            <p:ph type="sldNum" sz="quarter" idx="12"/>
          </p:nvPr>
        </p:nvSpPr>
        <p:spPr>
          <a:xfrm>
            <a:off x="11711354" y="404446"/>
            <a:ext cx="477470" cy="451468"/>
          </a:xfrm>
          <a:solidFill>
            <a:schemeClr val="accent4"/>
          </a:solidFill>
        </p:spPr>
        <p:txBody>
          <a:bodyPr/>
          <a:lstStyle>
            <a:lvl1pPr algn="ctr">
              <a:defRPr sz="1400">
                <a:solidFill>
                  <a:schemeClr val="bg1"/>
                </a:solidFill>
                <a:latin typeface="Open Sans"/>
              </a:defRPr>
            </a:lvl1pPr>
          </a:lstStyle>
          <a:p>
            <a:fld id="{96E69268-9C8B-4EBF-A9EE-DC5DC2D48DC3}" type="slidenum">
              <a:rPr lang="en-US" smtClean="0"/>
              <a:pPr/>
              <a:t>‹#›</a:t>
            </a:fld>
            <a:endParaRPr lang="en-US"/>
          </a:p>
        </p:txBody>
      </p:sp>
      <p:sp>
        <p:nvSpPr>
          <p:cNvPr id="6" name="Rectangle 5">
            <a:extLst>
              <a:ext uri="{FF2B5EF4-FFF2-40B4-BE49-F238E27FC236}">
                <a16:creationId xmlns:a16="http://schemas.microsoft.com/office/drawing/2014/main" id="{4D88A0B5-076F-41F7-835B-644C3F38DDC6}"/>
              </a:ext>
            </a:extLst>
          </p:cNvPr>
          <p:cNvSpPr/>
          <p:nvPr userDrawn="1"/>
        </p:nvSpPr>
        <p:spPr>
          <a:xfrm>
            <a:off x="1" y="404446"/>
            <a:ext cx="167054" cy="4514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182059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178981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BA84E635-75CE-490A-A880-EFFBD03694EC}"/>
              </a:ext>
            </a:extLst>
          </p:cNvPr>
          <p:cNvSpPr>
            <a:spLocks noGrp="1"/>
          </p:cNvSpPr>
          <p:nvPr>
            <p:ph type="pic" sz="quarter" idx="13"/>
          </p:nvPr>
        </p:nvSpPr>
        <p:spPr>
          <a:xfrm>
            <a:off x="1343" y="0"/>
            <a:ext cx="12186138" cy="6858000"/>
          </a:xfrm>
        </p:spPr>
        <p:txBody>
          <a:bodyPr anchor="t"/>
          <a:lstStyle>
            <a:lvl1pPr marL="0" indent="0" algn="ctr">
              <a:buFontTx/>
              <a:buNone/>
              <a:defRPr/>
            </a:lvl1pPr>
          </a:lstStyle>
          <a:p>
            <a:endParaRPr lang="en-IN" dirty="0"/>
          </a:p>
        </p:txBody>
      </p:sp>
    </p:spTree>
    <p:extLst>
      <p:ext uri="{BB962C8B-B14F-4D97-AF65-F5344CB8AC3E}">
        <p14:creationId xmlns:p14="http://schemas.microsoft.com/office/powerpoint/2010/main" val="5967952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C20F93-0D3F-41DB-8561-F02E53F894C9}"/>
              </a:ext>
            </a:extLst>
          </p:cNvPr>
          <p:cNvSpPr>
            <a:spLocks noGrp="1"/>
          </p:cNvSpPr>
          <p:nvPr>
            <p:ph type="pic" sz="quarter" idx="13"/>
          </p:nvPr>
        </p:nvSpPr>
        <p:spPr>
          <a:xfrm>
            <a:off x="0" y="0"/>
            <a:ext cx="6094413" cy="3429000"/>
          </a:xfrm>
        </p:spPr>
        <p:txBody>
          <a:bodyPr anchor="ctr"/>
          <a:lstStyle>
            <a:lvl1pPr marL="0" indent="0" algn="ctr">
              <a:buFontTx/>
              <a:buNone/>
              <a:defRPr/>
            </a:lvl1pPr>
          </a:lstStyle>
          <a:p>
            <a:endParaRPr lang="en-IN"/>
          </a:p>
        </p:txBody>
      </p:sp>
      <p:sp>
        <p:nvSpPr>
          <p:cNvPr id="8" name="Picture Placeholder 6">
            <a:extLst>
              <a:ext uri="{FF2B5EF4-FFF2-40B4-BE49-F238E27FC236}">
                <a16:creationId xmlns:a16="http://schemas.microsoft.com/office/drawing/2014/main" id="{2AAD4D3C-AFEA-43EB-B92D-1989260F6123}"/>
              </a:ext>
            </a:extLst>
          </p:cNvPr>
          <p:cNvSpPr>
            <a:spLocks noGrp="1"/>
          </p:cNvSpPr>
          <p:nvPr>
            <p:ph type="pic" sz="quarter" idx="14"/>
          </p:nvPr>
        </p:nvSpPr>
        <p:spPr>
          <a:xfrm>
            <a:off x="6094412" y="3429000"/>
            <a:ext cx="6094413" cy="3429000"/>
          </a:xfrm>
        </p:spPr>
        <p:txBody>
          <a:bodyPr anchor="ct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0934117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459524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15791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79605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25157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8/6/2025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39794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3475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theme" Target="../theme/theme4.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 id="214748374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8/6/2025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8/6/2025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84169389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npmjs.com/"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ap.cloud.sap/docs/get-started/"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hyperlink" Target="https://www.publicdomainpictures.net/view-image.php?image=76327&amp;picture=uncle-sam-wants-you"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cap.cloud.sap/docs/node.js/core-services#srv-on-before-after" TargetMode="External"/><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zXZf8kKM9NA&amp;list=PLcxqFaocb9WLaza2kOjkUCDIQGbzNos6p&amp;index=47" TargetMode="External"/><Relationship Id="rId2" Type="http://schemas.openxmlformats.org/officeDocument/2006/relationships/hyperlink" Target="https://cap.cloud.sap/docs/node.js/cds-ql#into" TargetMode="Externa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52.xml"/><Relationship Id="rId6" Type="http://schemas.openxmlformats.org/officeDocument/2006/relationships/hyperlink" Target="https://www.llegarasalto.com/docs/fct/tutorialfct/usuarios_y_funciones.html" TargetMode="External"/><Relationship Id="rId5" Type="http://schemas.openxmlformats.org/officeDocument/2006/relationships/image" Target="../media/image19.png"/><Relationship Id="rId4" Type="http://schemas.openxmlformats.org/officeDocument/2006/relationships/hyperlink" Target="https://openclipart.org/detail/171432/user%20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help.sap.com/docs/btp/sap-business-technology-platform/application-security-descriptor-configuration-syntax" TargetMode="Externa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npmjs.com/package/@sap/approuter" TargetMode="Externa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8" Type="http://schemas.openxmlformats.org/officeDocument/2006/relationships/hyperlink" Target="https://foto.wuestenigel.com/sunset-shot-of-masjid-jamek-mosque-from-the-train-station-in-kuala-lumpur/" TargetMode="External"/><Relationship Id="rId155" Type="http://schemas.openxmlformats.org/officeDocument/2006/relationships/image" Target="../media/image5365.png"/><Relationship Id="rId197" Type="http://schemas.openxmlformats.org/officeDocument/2006/relationships/image" Target="../media/image5386.png"/><Relationship Id="rId219" Type="http://schemas.openxmlformats.org/officeDocument/2006/relationships/image" Target="../media/image5396.png"/><Relationship Id="rId3" Type="http://schemas.openxmlformats.org/officeDocument/2006/relationships/image" Target="../media/image21.png"/><Relationship Id="rId154" Type="http://schemas.openxmlformats.org/officeDocument/2006/relationships/customXml" Target="../ink/ink4.xml"/><Relationship Id="rId214" Type="http://schemas.openxmlformats.org/officeDocument/2006/relationships/customXml" Target="../ink/ink12.xml"/><Relationship Id="rId7" Type="http://schemas.openxmlformats.org/officeDocument/2006/relationships/image" Target="../media/image23.jpeg"/><Relationship Id="rId158" Type="http://schemas.openxmlformats.org/officeDocument/2006/relationships/customXml" Target="../ink/ink6.xml"/><Relationship Id="rId196" Type="http://schemas.openxmlformats.org/officeDocument/2006/relationships/customXml" Target="../ink/ink9.xml"/><Relationship Id="rId213" Type="http://schemas.openxmlformats.org/officeDocument/2006/relationships/image" Target="../media/image5393.png"/><Relationship Id="rId218" Type="http://schemas.openxmlformats.org/officeDocument/2006/relationships/customXml" Target="../ink/ink14.xml"/><Relationship Id="rId2" Type="http://schemas.openxmlformats.org/officeDocument/2006/relationships/image" Target="../media/image14.png"/><Relationship Id="rId153" Type="http://schemas.openxmlformats.org/officeDocument/2006/relationships/image" Target="../media/image5364.png"/><Relationship Id="rId179" Type="http://schemas.openxmlformats.org/officeDocument/2006/relationships/image" Target="../media/image5377.png"/><Relationship Id="rId195" Type="http://schemas.openxmlformats.org/officeDocument/2006/relationships/image" Target="../media/image5385.png"/><Relationship Id="rId217" Type="http://schemas.openxmlformats.org/officeDocument/2006/relationships/image" Target="../media/image5395.png"/><Relationship Id="rId1" Type="http://schemas.openxmlformats.org/officeDocument/2006/relationships/slideLayout" Target="../slideLayouts/slideLayout52.xml"/><Relationship Id="rId6" Type="http://schemas.openxmlformats.org/officeDocument/2006/relationships/hyperlink" Target="https://pixabay.com/en/head-the-dummy-avatar-man-tie-659652/" TargetMode="External"/><Relationship Id="rId157" Type="http://schemas.openxmlformats.org/officeDocument/2006/relationships/image" Target="../media/image5366.png"/><Relationship Id="rId178" Type="http://schemas.openxmlformats.org/officeDocument/2006/relationships/customXml" Target="../ink/ink7.xml"/><Relationship Id="rId212" Type="http://schemas.openxmlformats.org/officeDocument/2006/relationships/customXml" Target="../ink/ink11.xml"/><Relationship Id="rId5" Type="http://schemas.openxmlformats.org/officeDocument/2006/relationships/image" Target="../media/image22.png"/><Relationship Id="rId216" Type="http://schemas.openxmlformats.org/officeDocument/2006/relationships/customXml" Target="../ink/ink13.xml"/><Relationship Id="rId156" Type="http://schemas.openxmlformats.org/officeDocument/2006/relationships/customXml" Target="../ink/ink5.xml"/><Relationship Id="rId177" Type="http://schemas.openxmlformats.org/officeDocument/2006/relationships/image" Target="../media/image5376.png"/><Relationship Id="rId198" Type="http://schemas.openxmlformats.org/officeDocument/2006/relationships/customXml" Target="../ink/ink10.xml"/><Relationship Id="rId211" Type="http://schemas.openxmlformats.org/officeDocument/2006/relationships/image" Target="../media/image5392.png"/><Relationship Id="rId4" Type="http://schemas.openxmlformats.org/officeDocument/2006/relationships/hyperlink" Target="https://openclipart.org/detail/171432/user%201" TargetMode="External"/><Relationship Id="rId9" Type="http://schemas.openxmlformats.org/officeDocument/2006/relationships/customXml" Target="../ink/ink3.xml"/><Relationship Id="rId180" Type="http://schemas.openxmlformats.org/officeDocument/2006/relationships/customXml" Target="../ink/ink8.xml"/><Relationship Id="rId215" Type="http://schemas.openxmlformats.org/officeDocument/2006/relationships/image" Target="../media/image5394.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2.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discovery-center.cloud.sap/serviceCatalo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customXml" Target="../ink/ink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DAY-0</a:t>
            </a:r>
            <a:r>
              <a:rPr lang="en-US" sz="3200" dirty="0">
                <a:solidFill>
                  <a:srgbClr val="579130"/>
                </a:solidFill>
                <a:latin typeface="Corben"/>
                <a:ea typeface="Corben"/>
                <a:cs typeface="Corben"/>
                <a:sym typeface="Corben"/>
              </a:rPr>
              <a:t>9</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2E93B-ACCD-EE51-8C02-EA9E89A3D035}"/>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E830C0F7-89DF-0819-097F-9687D8C1ABD7}"/>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BTP Environments, Subscriptions, Services</a:t>
            </a:r>
            <a:endParaRPr lang="en-IN" sz="3200" dirty="0">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3382A9F-6900-28CC-DB71-1B8D60E08B11}"/>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769020E8-11BF-9FA1-7473-8121F7BE0E3D}"/>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8FC9B219-6836-F9A4-DDF7-ECBA92693023}"/>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sp>
        <p:nvSpPr>
          <p:cNvPr id="7" name="Google Shape;850;p16">
            <a:extLst>
              <a:ext uri="{FF2B5EF4-FFF2-40B4-BE49-F238E27FC236}">
                <a16:creationId xmlns:a16="http://schemas.microsoft.com/office/drawing/2014/main" id="{96555C44-AE8C-C7F6-64F5-68E89E46080E}"/>
              </a:ext>
            </a:extLst>
          </p:cNvPr>
          <p:cNvSpPr txBox="1"/>
          <p:nvPr/>
        </p:nvSpPr>
        <p:spPr>
          <a:xfrm>
            <a:off x="143030" y="797530"/>
            <a:ext cx="11809312" cy="50167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Environments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Environments constitute the actual platform-as-a-service offering of SAP BTP that allows for the development and administration of business applications. Environments are anchored in SAP BTP on subaccount level.</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SAP BTP offers three environments: ABAP, Cloud Foundry and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Some existing customers still have Neo, but this is no longer offered.</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Subscription based services</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a:t>
            </a:r>
            <a:r>
              <a:rPr lang="en-US" sz="1600" dirty="0" err="1">
                <a:solidFill>
                  <a:schemeClr val="dk1"/>
                </a:solidFill>
                <a:latin typeface="Calibri"/>
                <a:ea typeface="Calibri"/>
                <a:cs typeface="Calibri"/>
                <a:sym typeface="Calibri"/>
              </a:rPr>
              <a:t>SuccessFactors</a:t>
            </a:r>
            <a:r>
              <a:rPr lang="en-US" sz="1600" dirty="0">
                <a:solidFill>
                  <a:schemeClr val="dk1"/>
                </a:solidFill>
                <a:latin typeface="Calibri"/>
                <a:ea typeface="Calibri"/>
                <a:cs typeface="Calibri"/>
                <a:sym typeface="Calibri"/>
              </a:rPr>
              <a:t> or S/4HANA Cloud work as well. They are also enabled at a subaccount level and are independent of the environments. </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Examples include Launchpad (new Build </a:t>
            </a:r>
            <a:r>
              <a:rPr lang="en-US" sz="1600" dirty="0" err="1">
                <a:solidFill>
                  <a:schemeClr val="dk1"/>
                </a:solidFill>
                <a:latin typeface="Calibri"/>
                <a:ea typeface="Calibri"/>
                <a:cs typeface="Calibri"/>
                <a:sym typeface="Calibri"/>
              </a:rPr>
              <a:t>workzone</a:t>
            </a:r>
            <a:r>
              <a:rPr lang="en-US" sz="1600" dirty="0">
                <a:solidFill>
                  <a:schemeClr val="dk1"/>
                </a:solidFill>
                <a:latin typeface="Calibri"/>
                <a:ea typeface="Calibri"/>
                <a:cs typeface="Calibri"/>
                <a:sym typeface="Calibri"/>
              </a:rPr>
              <a:t>), SAP Business Application Studio, </a:t>
            </a:r>
            <a:r>
              <a:rPr lang="en-IN" sz="1600" dirty="0">
                <a:solidFill>
                  <a:schemeClr val="dk1"/>
                </a:solidFill>
                <a:latin typeface="Calibri"/>
                <a:ea typeface="Calibri"/>
                <a:cs typeface="Calibri"/>
                <a:sym typeface="Calibri"/>
              </a:rPr>
              <a:t>Integration Suite, Build process automation.</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Instance based services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instances are created inside a namespace.</a:t>
            </a:r>
            <a:endParaRPr sz="1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876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arn(inVertical)">
                                      <p:cBhvr>
                                        <p:cTn id="10" dur="500"/>
                                        <p:tgtEl>
                                          <p:spTgt spid="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barn(inVertical)">
                                      <p:cBhvr>
                                        <p:cTn id="13" dur="500"/>
                                        <p:tgtEl>
                                          <p:spTgt spid="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barn(inVertical)">
                                      <p:cBhvr>
                                        <p:cTn id="18" dur="500"/>
                                        <p:tgtEl>
                                          <p:spTgt spid="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barn(inVertical)">
                                      <p:cBhvr>
                                        <p:cTn id="21" dur="500"/>
                                        <p:tgtEl>
                                          <p:spTgt spid="7">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barn(inVertical)">
                                      <p:cBhvr>
                                        <p:cTn id="24" dur="500"/>
                                        <p:tgtEl>
                                          <p:spTgt spid="7">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animEffect transition="in" filter="barn(inVertical)">
                                      <p:cBhvr>
                                        <p:cTn id="29" dur="500"/>
                                        <p:tgtEl>
                                          <p:spTgt spid="7">
                                            <p:txEl>
                                              <p:pRg st="9" end="9"/>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7">
                                            <p:txEl>
                                              <p:pRg st="11" end="11"/>
                                            </p:txEl>
                                          </p:spTgt>
                                        </p:tgtEl>
                                        <p:attrNameLst>
                                          <p:attrName>style.visibility</p:attrName>
                                        </p:attrNameLst>
                                      </p:cBhvr>
                                      <p:to>
                                        <p:strVal val="visible"/>
                                      </p:to>
                                    </p:set>
                                    <p:animEffect transition="in" filter="barn(inVertical)">
                                      <p:cBhvr>
                                        <p:cTn id="32"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F6BC2-209C-0989-7AB6-CBF4C8AF7348}"/>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8C5C5986-300A-3FB4-2290-3D458F3370BC}"/>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Micro Service Architecture</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0A0CE09-4791-8674-C55D-314788E8F4EC}"/>
              </a:ext>
            </a:extLst>
          </p:cNvPr>
          <p:cNvSpPr txBox="1"/>
          <p:nvPr/>
        </p:nvSpPr>
        <p:spPr>
          <a:xfrm>
            <a:off x="177646" y="654346"/>
            <a:ext cx="11486844" cy="1231084"/>
          </a:xfrm>
          <a:prstGeom prst="rect">
            <a:avLst/>
          </a:prstGeom>
          <a:noFill/>
        </p:spPr>
        <p:txBody>
          <a:bodyPr wrap="square" lIns="121899" tIns="60949" rIns="121899" bIns="60949" rtlCol="0">
            <a:spAutoFit/>
          </a:bodyPr>
          <a:lstStyle/>
          <a:p>
            <a:r>
              <a:rPr lang="en-US" sz="1800" dirty="0"/>
              <a:t>In software engineering, a microservice architecture is an architectural pattern that organizes an application into a collection of loosely coupled, fine-grained services that communicate through lightweight protocols. This pattern is characterized by the ability to develop and deploy services independently, improving modularity, scalability, and adaptability.</a:t>
            </a:r>
            <a:endParaRPr lang="en-IN" sz="1800" dirty="0"/>
          </a:p>
        </p:txBody>
      </p:sp>
      <p:sp>
        <p:nvSpPr>
          <p:cNvPr id="4" name="TextBox 3">
            <a:extLst>
              <a:ext uri="{FF2B5EF4-FFF2-40B4-BE49-F238E27FC236}">
                <a16:creationId xmlns:a16="http://schemas.microsoft.com/office/drawing/2014/main" id="{9DD65FD3-CA5C-EBB7-3957-2B281190DC73}"/>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5B0E9A96-D815-301B-A381-44BCB3EF98CE}"/>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50624F89-0663-2A11-F121-224AD578FAA1}"/>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sp>
        <p:nvSpPr>
          <p:cNvPr id="7" name="TextBox 6">
            <a:extLst>
              <a:ext uri="{FF2B5EF4-FFF2-40B4-BE49-F238E27FC236}">
                <a16:creationId xmlns:a16="http://schemas.microsoft.com/office/drawing/2014/main" id="{EEC7A37F-85FE-BF14-2B42-BFD9FA86ECA9}"/>
              </a:ext>
            </a:extLst>
          </p:cNvPr>
          <p:cNvSpPr txBox="1"/>
          <p:nvPr/>
        </p:nvSpPr>
        <p:spPr>
          <a:xfrm>
            <a:off x="235760" y="2253742"/>
            <a:ext cx="11486844" cy="2646878"/>
          </a:xfrm>
          <a:prstGeom prst="rect">
            <a:avLst/>
          </a:prstGeom>
          <a:noFill/>
        </p:spPr>
        <p:txBody>
          <a:bodyPr wrap="square" rtlCol="0">
            <a:spAutoFit/>
          </a:bodyPr>
          <a:lstStyle/>
          <a:p>
            <a:r>
              <a:rPr lang="en-IN" sz="1800" b="1" dirty="0"/>
              <a:t>Monolithic</a:t>
            </a:r>
            <a:r>
              <a:rPr lang="en-IN" sz="1800" dirty="0"/>
              <a:t> – classic ABAP based development. Entire application is build together, package together, deployed together. If there is a change in application, whole application will be built and deployed again. The scalability is hard to achieve. E.g. SAP applications on ECC. Systems are poorly utilized. Due infra limitations, we cant have 24X7 availability.</a:t>
            </a:r>
          </a:p>
          <a:p>
            <a:r>
              <a:rPr lang="en-IN" sz="1800" dirty="0"/>
              <a:t>Question: in my company we use SAP, there are 100s of transaction code, but we use most of the time VA01 alone, is it possible to increase RAM memory only for VA01?? – No</a:t>
            </a:r>
          </a:p>
          <a:p>
            <a:r>
              <a:rPr lang="en-IN" sz="1800" dirty="0"/>
              <a:t>On weekends no one is available to use SAP system, So can we bring down the RAM size of SAP?</a:t>
            </a:r>
          </a:p>
          <a:p>
            <a:endParaRPr lang="en-IN" sz="1800" dirty="0"/>
          </a:p>
          <a:p>
            <a:r>
              <a:rPr lang="en-IN" sz="2000" b="1" dirty="0"/>
              <a:t>Microservice</a:t>
            </a:r>
            <a:r>
              <a:rPr lang="en-IN" sz="2000" dirty="0"/>
              <a:t> – The entire application is broken down into small-small services. Each service is independently developed, packaged and deployed w/o tight coupling. So this brings elasticity and scalability.</a:t>
            </a:r>
          </a:p>
        </p:txBody>
      </p:sp>
    </p:spTree>
    <p:extLst>
      <p:ext uri="{BB962C8B-B14F-4D97-AF65-F5344CB8AC3E}">
        <p14:creationId xmlns:p14="http://schemas.microsoft.com/office/powerpoint/2010/main" val="1729857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8392C-9542-6482-1301-CC18DC5AF99F}"/>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A11C3892-83DF-9881-ED3C-0B62F1BB15CF}"/>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Use Cases – Microservice - Uber</a:t>
            </a:r>
            <a:endParaRPr lang="en-IN" sz="3200" dirty="0">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B2B948-5FB8-516C-DD45-F5CC786984B6}"/>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6657FAEF-844B-166A-18E1-CD548B06A848}"/>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1E57F6A8-004A-678A-FD79-FBB30C2838C1}"/>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sp>
        <p:nvSpPr>
          <p:cNvPr id="7" name="Rectangle 6">
            <a:extLst>
              <a:ext uri="{FF2B5EF4-FFF2-40B4-BE49-F238E27FC236}">
                <a16:creationId xmlns:a16="http://schemas.microsoft.com/office/drawing/2014/main" id="{CB7DC469-31AA-9BDD-2E6A-429218EF6AE5}"/>
              </a:ext>
            </a:extLst>
          </p:cNvPr>
          <p:cNvSpPr/>
          <p:nvPr/>
        </p:nvSpPr>
        <p:spPr>
          <a:xfrm>
            <a:off x="405780" y="980728"/>
            <a:ext cx="4968552" cy="266429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86CA5B8-BC6F-2D26-8784-6495DD62ED07}"/>
              </a:ext>
            </a:extLst>
          </p:cNvPr>
          <p:cNvSpPr/>
          <p:nvPr/>
        </p:nvSpPr>
        <p:spPr>
          <a:xfrm>
            <a:off x="549796" y="1124744"/>
            <a:ext cx="1944216" cy="936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Passenger App</a:t>
            </a:r>
          </a:p>
        </p:txBody>
      </p:sp>
      <p:sp>
        <p:nvSpPr>
          <p:cNvPr id="9" name="Rectangle 8">
            <a:extLst>
              <a:ext uri="{FF2B5EF4-FFF2-40B4-BE49-F238E27FC236}">
                <a16:creationId xmlns:a16="http://schemas.microsoft.com/office/drawing/2014/main" id="{36D31714-1E4D-C38B-F9C6-65C7CEAD1DE4}"/>
              </a:ext>
            </a:extLst>
          </p:cNvPr>
          <p:cNvSpPr/>
          <p:nvPr/>
        </p:nvSpPr>
        <p:spPr>
          <a:xfrm>
            <a:off x="3214092" y="1124744"/>
            <a:ext cx="1944216" cy="936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Driver App</a:t>
            </a:r>
          </a:p>
        </p:txBody>
      </p:sp>
      <p:sp>
        <p:nvSpPr>
          <p:cNvPr id="10" name="Rectangle 9">
            <a:extLst>
              <a:ext uri="{FF2B5EF4-FFF2-40B4-BE49-F238E27FC236}">
                <a16:creationId xmlns:a16="http://schemas.microsoft.com/office/drawing/2014/main" id="{EE6044FF-A8D2-EB05-3DB1-CAA73139624C}"/>
              </a:ext>
            </a:extLst>
          </p:cNvPr>
          <p:cNvSpPr/>
          <p:nvPr/>
        </p:nvSpPr>
        <p:spPr>
          <a:xfrm>
            <a:off x="549797" y="2312876"/>
            <a:ext cx="1944216" cy="11161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Payment Gateway</a:t>
            </a:r>
          </a:p>
        </p:txBody>
      </p:sp>
      <p:sp>
        <p:nvSpPr>
          <p:cNvPr id="11" name="Rectangle 10">
            <a:extLst>
              <a:ext uri="{FF2B5EF4-FFF2-40B4-BE49-F238E27FC236}">
                <a16:creationId xmlns:a16="http://schemas.microsoft.com/office/drawing/2014/main" id="{97F837C1-40E7-A518-0B26-94A5C6B1CCC4}"/>
              </a:ext>
            </a:extLst>
          </p:cNvPr>
          <p:cNvSpPr/>
          <p:nvPr/>
        </p:nvSpPr>
        <p:spPr>
          <a:xfrm>
            <a:off x="3214092" y="2312876"/>
            <a:ext cx="1944216" cy="11161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Location API</a:t>
            </a:r>
          </a:p>
        </p:txBody>
      </p:sp>
      <p:sp>
        <p:nvSpPr>
          <p:cNvPr id="12" name="TextBox 11">
            <a:extLst>
              <a:ext uri="{FF2B5EF4-FFF2-40B4-BE49-F238E27FC236}">
                <a16:creationId xmlns:a16="http://schemas.microsoft.com/office/drawing/2014/main" id="{0850888C-3FE9-5A31-583A-8784698DB141}"/>
              </a:ext>
            </a:extLst>
          </p:cNvPr>
          <p:cNvSpPr txBox="1"/>
          <p:nvPr/>
        </p:nvSpPr>
        <p:spPr>
          <a:xfrm>
            <a:off x="313150" y="4391793"/>
            <a:ext cx="5400600" cy="1200329"/>
          </a:xfrm>
          <a:prstGeom prst="rect">
            <a:avLst/>
          </a:prstGeom>
          <a:noFill/>
        </p:spPr>
        <p:txBody>
          <a:bodyPr wrap="square" rtlCol="0">
            <a:spAutoFit/>
          </a:bodyPr>
          <a:lstStyle/>
          <a:p>
            <a:r>
              <a:rPr lang="en-IN" sz="1800" dirty="0"/>
              <a:t>How many people search for cabs – 10,000</a:t>
            </a:r>
          </a:p>
          <a:p>
            <a:r>
              <a:rPr lang="en-IN" sz="1800" dirty="0"/>
              <a:t>How many of them actually book – 5,000</a:t>
            </a:r>
          </a:p>
          <a:p>
            <a:r>
              <a:rPr lang="en-IN" sz="1800" dirty="0"/>
              <a:t>How many drivers accept – 4,800</a:t>
            </a:r>
          </a:p>
          <a:p>
            <a:r>
              <a:rPr lang="en-IN" sz="1800" dirty="0"/>
              <a:t>Cashless payment - 800</a:t>
            </a:r>
          </a:p>
        </p:txBody>
      </p:sp>
      <p:sp>
        <p:nvSpPr>
          <p:cNvPr id="13" name="Rectangle 12">
            <a:extLst>
              <a:ext uri="{FF2B5EF4-FFF2-40B4-BE49-F238E27FC236}">
                <a16:creationId xmlns:a16="http://schemas.microsoft.com/office/drawing/2014/main" id="{D55877FC-2435-74E6-6029-792D79ADAB94}"/>
              </a:ext>
            </a:extLst>
          </p:cNvPr>
          <p:cNvSpPr/>
          <p:nvPr/>
        </p:nvSpPr>
        <p:spPr>
          <a:xfrm>
            <a:off x="405780" y="3717032"/>
            <a:ext cx="4968552"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100GB</a:t>
            </a:r>
          </a:p>
        </p:txBody>
      </p:sp>
      <p:sp>
        <p:nvSpPr>
          <p:cNvPr id="14" name="Hexagon 13">
            <a:extLst>
              <a:ext uri="{FF2B5EF4-FFF2-40B4-BE49-F238E27FC236}">
                <a16:creationId xmlns:a16="http://schemas.microsoft.com/office/drawing/2014/main" id="{F98AB18B-B65E-D4D9-0E2D-1267F6745A1E}"/>
              </a:ext>
            </a:extLst>
          </p:cNvPr>
          <p:cNvSpPr/>
          <p:nvPr/>
        </p:nvSpPr>
        <p:spPr>
          <a:xfrm>
            <a:off x="6742484" y="1052736"/>
            <a:ext cx="2304256" cy="144016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Driver App</a:t>
            </a:r>
          </a:p>
        </p:txBody>
      </p:sp>
      <p:sp>
        <p:nvSpPr>
          <p:cNvPr id="15" name="Hexagon 14">
            <a:extLst>
              <a:ext uri="{FF2B5EF4-FFF2-40B4-BE49-F238E27FC236}">
                <a16:creationId xmlns:a16="http://schemas.microsoft.com/office/drawing/2014/main" id="{78985742-9BE2-9368-E64A-04F260CD1F5C}"/>
              </a:ext>
            </a:extLst>
          </p:cNvPr>
          <p:cNvSpPr/>
          <p:nvPr/>
        </p:nvSpPr>
        <p:spPr>
          <a:xfrm>
            <a:off x="9118748" y="1926608"/>
            <a:ext cx="2304256" cy="144016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Passenger App</a:t>
            </a:r>
          </a:p>
        </p:txBody>
      </p:sp>
      <p:sp>
        <p:nvSpPr>
          <p:cNvPr id="16" name="Hexagon 15">
            <a:extLst>
              <a:ext uri="{FF2B5EF4-FFF2-40B4-BE49-F238E27FC236}">
                <a16:creationId xmlns:a16="http://schemas.microsoft.com/office/drawing/2014/main" id="{68CA63C6-A37F-A558-9F30-8812DB3D0075}"/>
              </a:ext>
            </a:extLst>
          </p:cNvPr>
          <p:cNvSpPr/>
          <p:nvPr/>
        </p:nvSpPr>
        <p:spPr>
          <a:xfrm>
            <a:off x="6778488" y="2852936"/>
            <a:ext cx="2304256" cy="144016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Location API</a:t>
            </a:r>
          </a:p>
        </p:txBody>
      </p:sp>
      <p:sp>
        <p:nvSpPr>
          <p:cNvPr id="17" name="Hexagon 16">
            <a:extLst>
              <a:ext uri="{FF2B5EF4-FFF2-40B4-BE49-F238E27FC236}">
                <a16:creationId xmlns:a16="http://schemas.microsoft.com/office/drawing/2014/main" id="{962D6579-650A-4E26-3EEA-C120F845867D}"/>
              </a:ext>
            </a:extLst>
          </p:cNvPr>
          <p:cNvSpPr/>
          <p:nvPr/>
        </p:nvSpPr>
        <p:spPr>
          <a:xfrm>
            <a:off x="9118748" y="3717032"/>
            <a:ext cx="2304256" cy="144016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Payment Gateway</a:t>
            </a:r>
          </a:p>
        </p:txBody>
      </p:sp>
      <p:sp>
        <p:nvSpPr>
          <p:cNvPr id="18" name="TextBox 17">
            <a:extLst>
              <a:ext uri="{FF2B5EF4-FFF2-40B4-BE49-F238E27FC236}">
                <a16:creationId xmlns:a16="http://schemas.microsoft.com/office/drawing/2014/main" id="{A537B23B-B8EE-1C7E-B9D0-ADDB0741AB19}"/>
              </a:ext>
            </a:extLst>
          </p:cNvPr>
          <p:cNvSpPr txBox="1"/>
          <p:nvPr/>
        </p:nvSpPr>
        <p:spPr>
          <a:xfrm>
            <a:off x="313150" y="5592122"/>
            <a:ext cx="8640960" cy="830997"/>
          </a:xfrm>
          <a:prstGeom prst="rect">
            <a:avLst/>
          </a:prstGeom>
          <a:noFill/>
        </p:spPr>
        <p:txBody>
          <a:bodyPr wrap="square" rtlCol="0">
            <a:spAutoFit/>
          </a:bodyPr>
          <a:lstStyle/>
          <a:p>
            <a:r>
              <a:rPr lang="en-IN" sz="1600" dirty="0"/>
              <a:t>Pros – maintenance cost comes down, elasticity (best technology), scalability (</a:t>
            </a:r>
            <a:r>
              <a:rPr lang="en-IN" sz="1600" dirty="0" err="1"/>
              <a:t>up,down</a:t>
            </a:r>
            <a:r>
              <a:rPr lang="en-IN" sz="1600" dirty="0"/>
              <a:t>)</a:t>
            </a:r>
          </a:p>
          <a:p>
            <a:r>
              <a:rPr lang="en-IN" sz="1600" dirty="0"/>
              <a:t>Cons – experience, inter service communication is tricky</a:t>
            </a:r>
          </a:p>
          <a:p>
            <a:r>
              <a:rPr lang="en-IN" sz="1600" dirty="0"/>
              <a:t>When we use CAPM development, we are naturally using MS architecture.</a:t>
            </a:r>
          </a:p>
        </p:txBody>
      </p:sp>
      <p:sp>
        <p:nvSpPr>
          <p:cNvPr id="19" name="Rectangle 18">
            <a:extLst>
              <a:ext uri="{FF2B5EF4-FFF2-40B4-BE49-F238E27FC236}">
                <a16:creationId xmlns:a16="http://schemas.microsoft.com/office/drawing/2014/main" id="{6CD9EFFA-02C6-7FC0-3530-81AFE39DB870}"/>
              </a:ext>
            </a:extLst>
          </p:cNvPr>
          <p:cNvSpPr/>
          <p:nvPr/>
        </p:nvSpPr>
        <p:spPr>
          <a:xfrm>
            <a:off x="7246540" y="2132856"/>
            <a:ext cx="1296144" cy="504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20GB</a:t>
            </a:r>
          </a:p>
        </p:txBody>
      </p:sp>
      <p:sp>
        <p:nvSpPr>
          <p:cNvPr id="20" name="Rectangle 19">
            <a:extLst>
              <a:ext uri="{FF2B5EF4-FFF2-40B4-BE49-F238E27FC236}">
                <a16:creationId xmlns:a16="http://schemas.microsoft.com/office/drawing/2014/main" id="{2943885F-9839-B13E-B5A0-018FF920393E}"/>
              </a:ext>
            </a:extLst>
          </p:cNvPr>
          <p:cNvSpPr/>
          <p:nvPr/>
        </p:nvSpPr>
        <p:spPr>
          <a:xfrm>
            <a:off x="9766820" y="3065185"/>
            <a:ext cx="1296144" cy="504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60GB</a:t>
            </a:r>
          </a:p>
        </p:txBody>
      </p:sp>
      <p:sp>
        <p:nvSpPr>
          <p:cNvPr id="21" name="Rectangle 20">
            <a:extLst>
              <a:ext uri="{FF2B5EF4-FFF2-40B4-BE49-F238E27FC236}">
                <a16:creationId xmlns:a16="http://schemas.microsoft.com/office/drawing/2014/main" id="{09A9F7C4-0A5C-C10C-2207-0A91B60547B5}"/>
              </a:ext>
            </a:extLst>
          </p:cNvPr>
          <p:cNvSpPr/>
          <p:nvPr/>
        </p:nvSpPr>
        <p:spPr>
          <a:xfrm>
            <a:off x="7318548" y="4070767"/>
            <a:ext cx="1296144" cy="504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15GB</a:t>
            </a:r>
          </a:p>
        </p:txBody>
      </p:sp>
      <p:sp>
        <p:nvSpPr>
          <p:cNvPr id="22" name="Rectangle 21">
            <a:extLst>
              <a:ext uri="{FF2B5EF4-FFF2-40B4-BE49-F238E27FC236}">
                <a16:creationId xmlns:a16="http://schemas.microsoft.com/office/drawing/2014/main" id="{D8484C4E-954F-4AAD-1E95-2A7B7A2C5B07}"/>
              </a:ext>
            </a:extLst>
          </p:cNvPr>
          <p:cNvSpPr/>
          <p:nvPr/>
        </p:nvSpPr>
        <p:spPr>
          <a:xfrm>
            <a:off x="9645248" y="5003400"/>
            <a:ext cx="1296144" cy="504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5GB</a:t>
            </a:r>
          </a:p>
        </p:txBody>
      </p:sp>
    </p:spTree>
    <p:extLst>
      <p:ext uri="{BB962C8B-B14F-4D97-AF65-F5344CB8AC3E}">
        <p14:creationId xmlns:p14="http://schemas.microsoft.com/office/powerpoint/2010/main" val="355705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6CE54-AE6D-E079-9424-71C22D191354}"/>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6B6AB604-3B44-EB61-4C7C-20C8754AD3C0}"/>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Node JS </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D6034AF-18C3-E768-E380-F345D1BC1936}"/>
              </a:ext>
            </a:extLst>
          </p:cNvPr>
          <p:cNvSpPr txBox="1"/>
          <p:nvPr/>
        </p:nvSpPr>
        <p:spPr>
          <a:xfrm>
            <a:off x="177646" y="654346"/>
            <a:ext cx="11486844" cy="3724074"/>
          </a:xfrm>
          <a:prstGeom prst="rect">
            <a:avLst/>
          </a:prstGeom>
          <a:noFill/>
        </p:spPr>
        <p:txBody>
          <a:bodyPr wrap="square" lIns="121899" tIns="60949" rIns="121899" bIns="60949" rtlCol="0">
            <a:spAutoFit/>
          </a:bodyPr>
          <a:lstStyle/>
          <a:p>
            <a:r>
              <a:rPr lang="en-IN" sz="1800" dirty="0"/>
              <a:t>Node JS is a open source framework to offer the JS runtime. It can be installed on any platform (win, mac, </a:t>
            </a:r>
            <a:r>
              <a:rPr lang="en-IN" sz="1800" dirty="0" err="1"/>
              <a:t>linux</a:t>
            </a:r>
            <a:r>
              <a:rPr lang="en-IN" sz="1800" dirty="0"/>
              <a:t>), open source, free, very good for data intensive applications. A develop who does web development using JavaScript can easily now code on server side using node </a:t>
            </a:r>
            <a:r>
              <a:rPr lang="en-IN" sz="1800" dirty="0" err="1"/>
              <a:t>js</a:t>
            </a:r>
            <a:r>
              <a:rPr lang="en-IN" sz="1800" dirty="0"/>
              <a:t>. It is also called as server side java script.</a:t>
            </a:r>
          </a:p>
          <a:p>
            <a:endParaRPr lang="en-IN" sz="1800" dirty="0"/>
          </a:p>
          <a:p>
            <a:r>
              <a:rPr lang="en-IN" sz="1800" b="1" dirty="0"/>
              <a:t>Java Script</a:t>
            </a:r>
          </a:p>
          <a:p>
            <a:r>
              <a:rPr lang="en-IN" sz="1800" dirty="0"/>
              <a:t>Java and Java Script are completely different programming languages in their design, purpose and usage. You don’t need to learn Java at all to learn Java Script. JS is a light weight programming language which is free. It is easy to learn, it is asynchronous non blocking programming language. It can be used to</a:t>
            </a:r>
          </a:p>
          <a:p>
            <a:pPr marL="285750" indent="-285750">
              <a:buFontTx/>
              <a:buChar char="-"/>
            </a:pPr>
            <a:r>
              <a:rPr lang="en-IN" sz="1800" dirty="0"/>
              <a:t>Build business logic (processing logic)</a:t>
            </a:r>
          </a:p>
          <a:p>
            <a:pPr marL="285750" indent="-285750">
              <a:buFontTx/>
              <a:buChar char="-"/>
            </a:pPr>
            <a:r>
              <a:rPr lang="en-IN" sz="1800" dirty="0"/>
              <a:t>Perform database lookups</a:t>
            </a:r>
          </a:p>
          <a:p>
            <a:pPr marL="285750" indent="-285750">
              <a:buFontTx/>
              <a:buChar char="-"/>
            </a:pPr>
            <a:r>
              <a:rPr lang="en-IN" sz="1800" dirty="0"/>
              <a:t>Perform data exchange </a:t>
            </a:r>
          </a:p>
          <a:p>
            <a:pPr marL="285750" indent="-285750">
              <a:buFontTx/>
              <a:buChar char="-"/>
            </a:pPr>
            <a:r>
              <a:rPr lang="en-IN" sz="1800" dirty="0"/>
              <a:t>Build excel, pdf</a:t>
            </a:r>
          </a:p>
          <a:p>
            <a:pPr marL="285750" indent="-285750">
              <a:buFontTx/>
              <a:buChar char="-"/>
            </a:pPr>
            <a:r>
              <a:rPr lang="en-IN" sz="1800" dirty="0"/>
              <a:t>Send emails</a:t>
            </a:r>
          </a:p>
        </p:txBody>
      </p:sp>
      <p:sp>
        <p:nvSpPr>
          <p:cNvPr id="4" name="TextBox 3">
            <a:extLst>
              <a:ext uri="{FF2B5EF4-FFF2-40B4-BE49-F238E27FC236}">
                <a16:creationId xmlns:a16="http://schemas.microsoft.com/office/drawing/2014/main" id="{DEF67ADE-E25C-E886-2132-7B3924058470}"/>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B48C55FD-963C-6419-3665-8C1E61F35225}"/>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E7343623-A926-84B1-B138-F1A5EAB51AB2}"/>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spTree>
    <p:extLst>
      <p:ext uri="{BB962C8B-B14F-4D97-AF65-F5344CB8AC3E}">
        <p14:creationId xmlns:p14="http://schemas.microsoft.com/office/powerpoint/2010/main" val="2404219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BA4C7-8E68-7DF0-9656-9672138A9C2E}"/>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23898095-C33C-704D-4AD4-FF3DC81D8366}"/>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NPM – Node Package Manager</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7305F6D-E6EC-EC7B-B81A-AF9B36C1201E}"/>
              </a:ext>
            </a:extLst>
          </p:cNvPr>
          <p:cNvSpPr txBox="1"/>
          <p:nvPr/>
        </p:nvSpPr>
        <p:spPr>
          <a:xfrm>
            <a:off x="177646" y="654346"/>
            <a:ext cx="11486844" cy="4555071"/>
          </a:xfrm>
          <a:prstGeom prst="rect">
            <a:avLst/>
          </a:prstGeom>
          <a:noFill/>
        </p:spPr>
        <p:txBody>
          <a:bodyPr wrap="square" lIns="121899" tIns="60949" rIns="121899" bIns="60949" rtlCol="0">
            <a:spAutoFit/>
          </a:bodyPr>
          <a:lstStyle/>
          <a:p>
            <a:r>
              <a:rPr lang="en-IN" sz="1800" dirty="0"/>
              <a:t>Node package manager is like a hotel manager which brings all the dependencies for you. When we build a software, we are living in 21</a:t>
            </a:r>
            <a:r>
              <a:rPr lang="en-IN" sz="1800" baseline="30000" dirty="0"/>
              <a:t>st</a:t>
            </a:r>
            <a:r>
              <a:rPr lang="en-IN" sz="1800" dirty="0"/>
              <a:t> century, we don’t want to build every part of the application ourself (don’t reinvent the wheel), we have powerful frameworks, tools, libraries, reusable modules so you can import them and build on top of it to save time, money and effort.</a:t>
            </a:r>
          </a:p>
          <a:p>
            <a:r>
              <a:rPr lang="en-IN" sz="1800" dirty="0"/>
              <a:t>When we use node </a:t>
            </a:r>
            <a:r>
              <a:rPr lang="en-IN" sz="1800" dirty="0" err="1"/>
              <a:t>js</a:t>
            </a:r>
            <a:r>
              <a:rPr lang="en-IN" sz="1800" dirty="0"/>
              <a:t>, we often get common requirements e.g. pdf, excel, mail. We get the reusable node modules on node eco system – </a:t>
            </a:r>
            <a:r>
              <a:rPr lang="en-IN" sz="1800" dirty="0">
                <a:hlinkClick r:id="rId2"/>
              </a:rPr>
              <a:t>https://npmjs.com</a:t>
            </a:r>
            <a:endParaRPr lang="en-IN" sz="1800" dirty="0"/>
          </a:p>
          <a:p>
            <a:endParaRPr lang="en-IN" sz="1800" dirty="0"/>
          </a:p>
          <a:p>
            <a:r>
              <a:rPr lang="en-IN" sz="1800" dirty="0"/>
              <a:t>To install any module from node eco system, we can do it 2 ways</a:t>
            </a:r>
          </a:p>
          <a:p>
            <a:pPr marL="342900" indent="-342900">
              <a:buAutoNum type="arabicPeriod"/>
            </a:pPr>
            <a:r>
              <a:rPr lang="en-IN" sz="1800" dirty="0"/>
              <a:t>Install node module globally (if we want to CLI to be installed)</a:t>
            </a:r>
          </a:p>
          <a:p>
            <a:r>
              <a:rPr lang="en-IN" sz="1800" b="1" dirty="0" err="1"/>
              <a:t>npm</a:t>
            </a:r>
            <a:r>
              <a:rPr lang="en-IN" sz="1800" b="1" dirty="0"/>
              <a:t> install -g &lt;module&gt;</a:t>
            </a:r>
          </a:p>
          <a:p>
            <a:r>
              <a:rPr lang="en-IN" sz="1800" dirty="0"/>
              <a:t>2.   Install node module at a project level</a:t>
            </a:r>
          </a:p>
          <a:p>
            <a:r>
              <a:rPr lang="en-IN" sz="1800" b="1" dirty="0" err="1"/>
              <a:t>npm</a:t>
            </a:r>
            <a:r>
              <a:rPr lang="en-IN" sz="1800" b="1" dirty="0"/>
              <a:t> install &lt;module&gt;</a:t>
            </a:r>
          </a:p>
          <a:p>
            <a:endParaRPr lang="en-IN" sz="1800" b="1" dirty="0"/>
          </a:p>
          <a:p>
            <a:r>
              <a:rPr lang="en-IN" sz="1800" dirty="0"/>
              <a:t>Also help us to initialize a node project using </a:t>
            </a:r>
            <a:r>
              <a:rPr lang="en-IN" sz="1800" b="1" dirty="0" err="1"/>
              <a:t>npm</a:t>
            </a:r>
            <a:r>
              <a:rPr lang="en-IN" sz="1800" b="1" dirty="0"/>
              <a:t> </a:t>
            </a:r>
            <a:r>
              <a:rPr lang="en-IN" sz="1800" b="1" dirty="0" err="1"/>
              <a:t>init</a:t>
            </a:r>
            <a:r>
              <a:rPr lang="en-IN" sz="1800" b="1" dirty="0"/>
              <a:t> </a:t>
            </a:r>
            <a:r>
              <a:rPr lang="en-IN" sz="1800" dirty="0"/>
              <a:t>command. It will create a </a:t>
            </a:r>
            <a:r>
              <a:rPr lang="en-IN" sz="1800" b="1" dirty="0" err="1"/>
              <a:t>package.json</a:t>
            </a:r>
            <a:r>
              <a:rPr lang="en-IN" sz="1800" b="1" dirty="0"/>
              <a:t> </a:t>
            </a:r>
            <a:r>
              <a:rPr lang="en-IN" sz="1800" dirty="0"/>
              <a:t>file which contains all our application properties. So a developer can come back in future to know the project properties like id, version, author, dependencies on the modules etc.</a:t>
            </a:r>
          </a:p>
        </p:txBody>
      </p:sp>
      <p:sp>
        <p:nvSpPr>
          <p:cNvPr id="4" name="TextBox 3">
            <a:extLst>
              <a:ext uri="{FF2B5EF4-FFF2-40B4-BE49-F238E27FC236}">
                <a16:creationId xmlns:a16="http://schemas.microsoft.com/office/drawing/2014/main" id="{18AEE8B3-62A7-57DA-B638-8CE10033FFD5}"/>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E2F39B4D-08B6-0594-B7A7-2F9F0FAB6A7A}"/>
              </a:ext>
            </a:extLst>
          </p:cNvPr>
          <p:cNvPicPr>
            <a:picLocks noChangeAspect="1"/>
          </p:cNvPicPr>
          <p:nvPr/>
        </p:nvPicPr>
        <p:blipFill>
          <a:blip r:embed="rId3"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5EFE02F6-C13A-50CB-0FE2-C8B92FC146BB}"/>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spTree>
    <p:extLst>
      <p:ext uri="{BB962C8B-B14F-4D97-AF65-F5344CB8AC3E}">
        <p14:creationId xmlns:p14="http://schemas.microsoft.com/office/powerpoint/2010/main" val="3826732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6922-654F-4DB3-EC73-BBA3A3D2411A}"/>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56FC0E1E-C546-1471-5242-362D70AD69D2}"/>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Cloud Application Programming Model (CAPM)</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4BB9579-AC58-8445-6F15-F09BB1F95326}"/>
              </a:ext>
            </a:extLst>
          </p:cNvPr>
          <p:cNvSpPr txBox="1"/>
          <p:nvPr/>
        </p:nvSpPr>
        <p:spPr>
          <a:xfrm>
            <a:off x="177646" y="654346"/>
            <a:ext cx="11486844" cy="3724074"/>
          </a:xfrm>
          <a:prstGeom prst="rect">
            <a:avLst/>
          </a:prstGeom>
          <a:noFill/>
        </p:spPr>
        <p:txBody>
          <a:bodyPr wrap="square" lIns="121899" tIns="60949" rIns="121899" bIns="60949" rtlCol="0">
            <a:spAutoFit/>
          </a:bodyPr>
          <a:lstStyle/>
          <a:p>
            <a:r>
              <a:rPr lang="en-IN" sz="1800" dirty="0"/>
              <a:t>CAPM is a framework  - a collection of libraries (reusable), tools, which include classes, methods, attributes, events etc. to fulfil the needs of a reusable component helping developers to follow standardized practice to build Applications.</a:t>
            </a:r>
          </a:p>
          <a:p>
            <a:endParaRPr lang="en-IN" sz="1800" dirty="0"/>
          </a:p>
          <a:p>
            <a:r>
              <a:rPr lang="en-IN" sz="1800" dirty="0"/>
              <a:t>Languages – Node JS and Java</a:t>
            </a:r>
          </a:p>
          <a:p>
            <a:r>
              <a:rPr lang="en-IN" sz="1800" dirty="0"/>
              <a:t>Libraries – node modules - @sap/cds-dk , </a:t>
            </a:r>
            <a:r>
              <a:rPr lang="en-IN" sz="1800" b="1" dirty="0"/>
              <a:t>@sap/cds</a:t>
            </a:r>
          </a:p>
          <a:p>
            <a:r>
              <a:rPr lang="en-IN" sz="1800" dirty="0"/>
              <a:t>Tools – VS Code, BAS (Business Application Studio)</a:t>
            </a:r>
          </a:p>
          <a:p>
            <a:endParaRPr lang="en-IN" sz="1800" dirty="0"/>
          </a:p>
          <a:p>
            <a:r>
              <a:rPr lang="en-IN" sz="1800" dirty="0">
                <a:hlinkClick r:id="rId2"/>
              </a:rPr>
              <a:t>https://cap.cloud.sap/docs/get-started/</a:t>
            </a:r>
            <a:endParaRPr lang="en-IN" sz="1800" dirty="0"/>
          </a:p>
          <a:p>
            <a:endParaRPr lang="en-IN" sz="1800" dirty="0"/>
          </a:p>
          <a:p>
            <a:r>
              <a:rPr lang="en-IN" sz="1800" b="1" dirty="0"/>
              <a:t>CDS – Core Data &amp; Services</a:t>
            </a:r>
          </a:p>
          <a:p>
            <a:r>
              <a:rPr lang="en-IN" sz="1800" dirty="0"/>
              <a:t>Conceptually CDS is same concept but different </a:t>
            </a:r>
            <a:r>
              <a:rPr lang="en-IN" sz="1800" dirty="0" err="1"/>
              <a:t>flavor</a:t>
            </a:r>
            <a:r>
              <a:rPr lang="en-IN" sz="1800" dirty="0"/>
              <a:t>. The concept says that, we will have a design time object (which developer is coding) – a .</a:t>
            </a:r>
            <a:r>
              <a:rPr lang="en-IN" sz="1800" dirty="0" err="1"/>
              <a:t>cds</a:t>
            </a:r>
            <a:r>
              <a:rPr lang="en-IN" sz="1800" dirty="0"/>
              <a:t> file. We will create </a:t>
            </a:r>
            <a:r>
              <a:rPr lang="en-IN" sz="1800" b="1" dirty="0"/>
              <a:t>.</a:t>
            </a:r>
            <a:r>
              <a:rPr lang="en-IN" sz="1800" b="1" dirty="0" err="1"/>
              <a:t>cds</a:t>
            </a:r>
            <a:r>
              <a:rPr lang="en-IN" sz="1800" dirty="0"/>
              <a:t> file for almost everything (</a:t>
            </a:r>
            <a:r>
              <a:rPr lang="en-IN" sz="1800" dirty="0" err="1"/>
              <a:t>db</a:t>
            </a:r>
            <a:r>
              <a:rPr lang="en-IN" sz="1800" dirty="0"/>
              <a:t>, </a:t>
            </a:r>
            <a:r>
              <a:rPr lang="en-IN" sz="1800" dirty="0" err="1"/>
              <a:t>service,ui</a:t>
            </a:r>
            <a:r>
              <a:rPr lang="en-IN" sz="1800" dirty="0"/>
              <a:t>) and this design time object is compiled by the CAP engine (</a:t>
            </a:r>
            <a:r>
              <a:rPr lang="en-IN" sz="1800" b="1" dirty="0"/>
              <a:t>@sap/cds</a:t>
            </a:r>
            <a:r>
              <a:rPr lang="en-IN" sz="1800" dirty="0"/>
              <a:t>) after compilation, it will create the runtime object.</a:t>
            </a:r>
          </a:p>
        </p:txBody>
      </p:sp>
      <p:sp>
        <p:nvSpPr>
          <p:cNvPr id="4" name="TextBox 3">
            <a:extLst>
              <a:ext uri="{FF2B5EF4-FFF2-40B4-BE49-F238E27FC236}">
                <a16:creationId xmlns:a16="http://schemas.microsoft.com/office/drawing/2014/main" id="{5FC54172-264A-26A0-831C-93180E682038}"/>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9EA2CB11-89BD-DD4F-6070-57D60F45DC1D}"/>
              </a:ext>
            </a:extLst>
          </p:cNvPr>
          <p:cNvPicPr>
            <a:picLocks noChangeAspect="1"/>
          </p:cNvPicPr>
          <p:nvPr/>
        </p:nvPicPr>
        <p:blipFill>
          <a:blip r:embed="rId3"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6E475B1E-6C59-D1B9-F854-66D03A98B5E0}"/>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sp>
        <p:nvSpPr>
          <p:cNvPr id="7" name="Rectangle 6">
            <a:extLst>
              <a:ext uri="{FF2B5EF4-FFF2-40B4-BE49-F238E27FC236}">
                <a16:creationId xmlns:a16="http://schemas.microsoft.com/office/drawing/2014/main" id="{B4AD0DD4-6205-0F3D-4954-D0384845BBAE}"/>
              </a:ext>
            </a:extLst>
          </p:cNvPr>
          <p:cNvSpPr/>
          <p:nvPr/>
        </p:nvSpPr>
        <p:spPr>
          <a:xfrm>
            <a:off x="369251" y="4797152"/>
            <a:ext cx="4536504" cy="936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a:t>App Project</a:t>
            </a:r>
          </a:p>
          <a:p>
            <a:pPr algn="ctr"/>
            <a:endParaRPr lang="en-IN" sz="1800" dirty="0"/>
          </a:p>
          <a:p>
            <a:pPr algn="ctr"/>
            <a:endParaRPr lang="en-IN" sz="1800" dirty="0"/>
          </a:p>
        </p:txBody>
      </p:sp>
      <p:sp>
        <p:nvSpPr>
          <p:cNvPr id="8" name="Rectangle 7">
            <a:extLst>
              <a:ext uri="{FF2B5EF4-FFF2-40B4-BE49-F238E27FC236}">
                <a16:creationId xmlns:a16="http://schemas.microsoft.com/office/drawing/2014/main" id="{E9049E21-6C18-F393-672C-74C0B966EFDE}"/>
              </a:ext>
            </a:extLst>
          </p:cNvPr>
          <p:cNvSpPr/>
          <p:nvPr/>
        </p:nvSpPr>
        <p:spPr>
          <a:xfrm>
            <a:off x="1341884" y="5229200"/>
            <a:ext cx="2448272" cy="3600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a:t>
            </a:r>
            <a:r>
              <a:rPr lang="en-IN" dirty="0" err="1"/>
              <a:t>cds</a:t>
            </a:r>
            <a:r>
              <a:rPr lang="en-IN" dirty="0"/>
              <a:t> file</a:t>
            </a:r>
          </a:p>
        </p:txBody>
      </p:sp>
      <p:sp>
        <p:nvSpPr>
          <p:cNvPr id="9" name="Arrow: Right 8">
            <a:extLst>
              <a:ext uri="{FF2B5EF4-FFF2-40B4-BE49-F238E27FC236}">
                <a16:creationId xmlns:a16="http://schemas.microsoft.com/office/drawing/2014/main" id="{76A34EF0-BE16-D096-BB97-07BF715D89A2}"/>
              </a:ext>
            </a:extLst>
          </p:cNvPr>
          <p:cNvSpPr/>
          <p:nvPr/>
        </p:nvSpPr>
        <p:spPr>
          <a:xfrm>
            <a:off x="4905755" y="5085184"/>
            <a:ext cx="1908737"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5919C12A-8A8B-A9CE-6D62-DBB8199DC496}"/>
              </a:ext>
            </a:extLst>
          </p:cNvPr>
          <p:cNvSpPr/>
          <p:nvPr/>
        </p:nvSpPr>
        <p:spPr>
          <a:xfrm>
            <a:off x="6886500" y="4581128"/>
            <a:ext cx="1944216" cy="196909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t>CAPM engine</a:t>
            </a:r>
          </a:p>
          <a:p>
            <a:pPr algn="ctr"/>
            <a:r>
              <a:rPr lang="en-IN" dirty="0"/>
              <a:t>(@sap/cds) </a:t>
            </a:r>
          </a:p>
        </p:txBody>
      </p:sp>
      <p:sp>
        <p:nvSpPr>
          <p:cNvPr id="11" name="Arrow: Right 10">
            <a:extLst>
              <a:ext uri="{FF2B5EF4-FFF2-40B4-BE49-F238E27FC236}">
                <a16:creationId xmlns:a16="http://schemas.microsoft.com/office/drawing/2014/main" id="{287A3839-5C0C-33F6-336D-AB3F7F75180D}"/>
              </a:ext>
            </a:extLst>
          </p:cNvPr>
          <p:cNvSpPr/>
          <p:nvPr/>
        </p:nvSpPr>
        <p:spPr>
          <a:xfrm>
            <a:off x="8974732" y="5301208"/>
            <a:ext cx="144016"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12E98BBB-D5BA-6BBE-AB0B-C1C21BDC6345}"/>
              </a:ext>
            </a:extLst>
          </p:cNvPr>
          <p:cNvSpPr/>
          <p:nvPr/>
        </p:nvSpPr>
        <p:spPr>
          <a:xfrm>
            <a:off x="9175657" y="5301208"/>
            <a:ext cx="144016"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BF7DCC9A-0F69-3685-3628-B699905C8F56}"/>
              </a:ext>
            </a:extLst>
          </p:cNvPr>
          <p:cNvSpPr/>
          <p:nvPr/>
        </p:nvSpPr>
        <p:spPr>
          <a:xfrm>
            <a:off x="9376582" y="5310956"/>
            <a:ext cx="144016"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C3392D-6DC5-EDF4-2B0F-B4EAF318BFBB}"/>
              </a:ext>
            </a:extLst>
          </p:cNvPr>
          <p:cNvSpPr txBox="1"/>
          <p:nvPr/>
        </p:nvSpPr>
        <p:spPr>
          <a:xfrm>
            <a:off x="9673659" y="4973554"/>
            <a:ext cx="2346564" cy="830997"/>
          </a:xfrm>
          <a:prstGeom prst="rect">
            <a:avLst/>
          </a:prstGeom>
          <a:noFill/>
        </p:spPr>
        <p:txBody>
          <a:bodyPr wrap="square" rtlCol="0">
            <a:spAutoFit/>
          </a:bodyPr>
          <a:lstStyle/>
          <a:p>
            <a:r>
              <a:rPr lang="en-IN" dirty="0"/>
              <a:t>Runtime object (code)</a:t>
            </a:r>
          </a:p>
        </p:txBody>
      </p:sp>
    </p:spTree>
    <p:extLst>
      <p:ext uri="{BB962C8B-B14F-4D97-AF65-F5344CB8AC3E}">
        <p14:creationId xmlns:p14="http://schemas.microsoft.com/office/powerpoint/2010/main" val="829002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9D6BF-FF24-1426-2FB8-B76C096FAA97}"/>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D75D2D0D-2A98-6EA6-F458-F0AD7AE616E0}"/>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@sap/cds-dk</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5B123FE-914D-B4EB-0978-ADB19A13A553}"/>
              </a:ext>
            </a:extLst>
          </p:cNvPr>
          <p:cNvSpPr txBox="1"/>
          <p:nvPr/>
        </p:nvSpPr>
        <p:spPr>
          <a:xfrm>
            <a:off x="177646" y="654346"/>
            <a:ext cx="10669294" cy="3170076"/>
          </a:xfrm>
          <a:prstGeom prst="rect">
            <a:avLst/>
          </a:prstGeom>
          <a:noFill/>
        </p:spPr>
        <p:txBody>
          <a:bodyPr wrap="square" lIns="121899" tIns="60949" rIns="121899" bIns="60949" rtlCol="0">
            <a:spAutoFit/>
          </a:bodyPr>
          <a:lstStyle/>
          <a:p>
            <a:r>
              <a:rPr lang="en-IN" sz="1800" dirty="0"/>
              <a:t>DK – Development Kit</a:t>
            </a:r>
          </a:p>
          <a:p>
            <a:r>
              <a:rPr lang="en-IN" sz="1800" dirty="0"/>
              <a:t>It is a node module which is part of CAPM framework and should be installed globally in your workstation if you are using VS code else if we use BAS, its already installed and pre-configured.</a:t>
            </a:r>
          </a:p>
          <a:p>
            <a:r>
              <a:rPr lang="en-IN" sz="1800" dirty="0"/>
              <a:t>It offers a CDS command line interface which help developers to quickly scaffold (initialize) our </a:t>
            </a:r>
            <a:r>
              <a:rPr lang="en-IN" sz="1800" dirty="0" err="1"/>
              <a:t>capm</a:t>
            </a:r>
            <a:r>
              <a:rPr lang="en-IN" sz="1800" dirty="0"/>
              <a:t> projects, build </a:t>
            </a:r>
            <a:r>
              <a:rPr lang="en-IN" sz="1800" dirty="0" err="1"/>
              <a:t>capm</a:t>
            </a:r>
            <a:r>
              <a:rPr lang="en-IN" sz="1800" dirty="0"/>
              <a:t> projects, add dependencies, run locally, deploy to </a:t>
            </a:r>
            <a:r>
              <a:rPr lang="en-IN" sz="1800" dirty="0" err="1"/>
              <a:t>btp</a:t>
            </a:r>
            <a:r>
              <a:rPr lang="en-IN" sz="1800" dirty="0"/>
              <a:t>.</a:t>
            </a:r>
          </a:p>
          <a:p>
            <a:endParaRPr lang="en-IN" sz="1800" dirty="0"/>
          </a:p>
          <a:p>
            <a:r>
              <a:rPr lang="en-IN" sz="1800" b="1" dirty="0" err="1"/>
              <a:t>npm</a:t>
            </a:r>
            <a:r>
              <a:rPr lang="en-IN" sz="1800" b="1" dirty="0"/>
              <a:t> install -g @sap/cds-dk</a:t>
            </a:r>
          </a:p>
          <a:p>
            <a:r>
              <a:rPr lang="en-IN" sz="1800" b="1" dirty="0" err="1"/>
              <a:t>cds</a:t>
            </a:r>
            <a:r>
              <a:rPr lang="en-IN" sz="1800" b="1" dirty="0"/>
              <a:t> -v</a:t>
            </a:r>
          </a:p>
          <a:p>
            <a:endParaRPr lang="en-IN" sz="1800" b="1" dirty="0"/>
          </a:p>
          <a:p>
            <a:r>
              <a:rPr lang="en-IN" sz="1800" b="1" dirty="0"/>
              <a:t>If you are using your company laptop and do not have permission to install these modules, node </a:t>
            </a:r>
            <a:r>
              <a:rPr lang="en-IN" sz="1800" b="1" dirty="0" err="1"/>
              <a:t>js</a:t>
            </a:r>
            <a:r>
              <a:rPr lang="en-IN" sz="1800" b="1" dirty="0"/>
              <a:t>, switch to BAS tool w/o wasting time.</a:t>
            </a:r>
          </a:p>
        </p:txBody>
      </p:sp>
      <p:sp>
        <p:nvSpPr>
          <p:cNvPr id="4" name="TextBox 3">
            <a:extLst>
              <a:ext uri="{FF2B5EF4-FFF2-40B4-BE49-F238E27FC236}">
                <a16:creationId xmlns:a16="http://schemas.microsoft.com/office/drawing/2014/main" id="{DD36C08C-AD8E-2D3B-9795-37F5AA0622F9}"/>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5363410D-8136-170A-0E0A-AD899A264599}"/>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FD985411-85D4-640A-0D49-BB4A2122AE95}"/>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pic>
        <p:nvPicPr>
          <p:cNvPr id="8" name="Picture 7" descr="A cartoon of a person pointing at the camera&#10;&#10;AI-generated content may be incorrect.">
            <a:extLst>
              <a:ext uri="{FF2B5EF4-FFF2-40B4-BE49-F238E27FC236}">
                <a16:creationId xmlns:a16="http://schemas.microsoft.com/office/drawing/2014/main" id="{8A906FC0-CB01-0135-88BF-BAF7601259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000861" y="654346"/>
            <a:ext cx="1046885" cy="1512168"/>
          </a:xfrm>
          <a:prstGeom prst="rect">
            <a:avLst/>
          </a:prstGeom>
        </p:spPr>
      </p:pic>
    </p:spTree>
    <p:extLst>
      <p:ext uri="{BB962C8B-B14F-4D97-AF65-F5344CB8AC3E}">
        <p14:creationId xmlns:p14="http://schemas.microsoft.com/office/powerpoint/2010/main" val="924542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BBA09-C5E5-B9F7-D278-B14F267594B7}"/>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3A9F7179-7376-6F65-DF00-1A4116982DFF}"/>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Association</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22F5B2D-1205-94D2-6F48-E0DDFEF7F32E}"/>
              </a:ext>
            </a:extLst>
          </p:cNvPr>
          <p:cNvSpPr txBox="1"/>
          <p:nvPr/>
        </p:nvSpPr>
        <p:spPr>
          <a:xfrm>
            <a:off x="177646" y="654346"/>
            <a:ext cx="11486844" cy="2893077"/>
          </a:xfrm>
          <a:prstGeom prst="rect">
            <a:avLst/>
          </a:prstGeom>
          <a:noFill/>
        </p:spPr>
        <p:txBody>
          <a:bodyPr wrap="square" lIns="121899" tIns="60949" rIns="121899" bIns="60949" rtlCol="0">
            <a:spAutoFit/>
          </a:bodyPr>
          <a:lstStyle/>
          <a:p>
            <a:r>
              <a:rPr lang="en-IN" sz="1800" dirty="0"/>
              <a:t>It represents the relationship between entities. It is like foreign key relationship as we do in ABAP. Typically, association is a lose coupling, both the tables can have independent records, it is should have relationship.</a:t>
            </a:r>
          </a:p>
          <a:p>
            <a:endParaRPr lang="en-IN" sz="1800" dirty="0"/>
          </a:p>
          <a:p>
            <a:r>
              <a:rPr lang="en-IN" sz="1800" b="1" dirty="0"/>
              <a:t>Composition</a:t>
            </a:r>
          </a:p>
          <a:p>
            <a:r>
              <a:rPr lang="en-IN" sz="1800" dirty="0"/>
              <a:t>It is a tight coupling, where both the tables are connected mandatorily. If there is no data in table1, there will never be corresponding data in table2. if we delete record from table1, all the dependent records of table2 gets deleted (cascade).</a:t>
            </a:r>
          </a:p>
          <a:p>
            <a:r>
              <a:rPr lang="en-IN" sz="1800" dirty="0"/>
              <a:t>e.g. Sales order and sales order items.</a:t>
            </a:r>
          </a:p>
          <a:p>
            <a:endParaRPr lang="en-IN" sz="1800" dirty="0"/>
          </a:p>
          <a:p>
            <a:endParaRPr lang="en-IN" sz="1800" dirty="0"/>
          </a:p>
          <a:p>
            <a:r>
              <a:rPr lang="en-IN" sz="1800" i="1" dirty="0"/>
              <a:t>Cardinality – tell us how the records of each table connects to each other. 1..1, 1..n</a:t>
            </a:r>
          </a:p>
        </p:txBody>
      </p:sp>
      <p:sp>
        <p:nvSpPr>
          <p:cNvPr id="4" name="TextBox 3">
            <a:extLst>
              <a:ext uri="{FF2B5EF4-FFF2-40B4-BE49-F238E27FC236}">
                <a16:creationId xmlns:a16="http://schemas.microsoft.com/office/drawing/2014/main" id="{CD7CBC68-1B7F-E823-251E-B514A11E59F3}"/>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B94BE52F-81BE-022B-6587-724D918E9EFF}"/>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F48515E9-F91B-9F4F-7F80-494A78D888D2}"/>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spTree>
    <p:extLst>
      <p:ext uri="{BB962C8B-B14F-4D97-AF65-F5344CB8AC3E}">
        <p14:creationId xmlns:p14="http://schemas.microsoft.com/office/powerpoint/2010/main" val="3672135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8BB2-08DD-AABB-D8D4-FB65DA066123}"/>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4F51C2CD-A306-DA2D-43B8-105F319294C6}"/>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Generic handlers</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A2F3C93-E55A-4773-7328-2604425040A6}"/>
              </a:ext>
            </a:extLst>
          </p:cNvPr>
          <p:cNvSpPr txBox="1"/>
          <p:nvPr/>
        </p:nvSpPr>
        <p:spPr>
          <a:xfrm>
            <a:off x="177646" y="654346"/>
            <a:ext cx="11486844" cy="1231084"/>
          </a:xfrm>
          <a:prstGeom prst="rect">
            <a:avLst/>
          </a:prstGeom>
          <a:noFill/>
        </p:spPr>
        <p:txBody>
          <a:bodyPr wrap="square" lIns="121899" tIns="60949" rIns="121899" bIns="60949" rtlCol="0">
            <a:spAutoFit/>
          </a:bodyPr>
          <a:lstStyle/>
          <a:p>
            <a:r>
              <a:rPr lang="en-IN" sz="1800" dirty="0"/>
              <a:t>As we see that, the CAPM framework has already created default implementation for CURDQ, As a developer if we want to add extra bit of functionality, we can opt for generic handlers. The generic handlers are special functions which we need to define and implement, so that CAPM can invoke them at certain point. Its like injecting our custom code on, before or after the CAPM execute the standard code.</a:t>
            </a:r>
          </a:p>
        </p:txBody>
      </p:sp>
      <p:sp>
        <p:nvSpPr>
          <p:cNvPr id="4" name="TextBox 3">
            <a:extLst>
              <a:ext uri="{FF2B5EF4-FFF2-40B4-BE49-F238E27FC236}">
                <a16:creationId xmlns:a16="http://schemas.microsoft.com/office/drawing/2014/main" id="{E791D74C-A153-E80E-BD82-FA662B81F8CB}"/>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CBC674AC-54DF-3CFA-5EAC-4105EC3AEE3F}"/>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09E54B90-F697-19E1-040F-EA1665A85936}"/>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sp>
        <p:nvSpPr>
          <p:cNvPr id="7" name="Smiley Face 6">
            <a:extLst>
              <a:ext uri="{FF2B5EF4-FFF2-40B4-BE49-F238E27FC236}">
                <a16:creationId xmlns:a16="http://schemas.microsoft.com/office/drawing/2014/main" id="{1DDB32AB-9E24-C1A3-7DDD-C40D63F97258}"/>
              </a:ext>
            </a:extLst>
          </p:cNvPr>
          <p:cNvSpPr/>
          <p:nvPr/>
        </p:nvSpPr>
        <p:spPr>
          <a:xfrm>
            <a:off x="405780" y="1885430"/>
            <a:ext cx="432048" cy="391442"/>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23B1DEE9-FCA8-FA0F-06F0-97C7B89452EA}"/>
              </a:ext>
            </a:extLst>
          </p:cNvPr>
          <p:cNvCxnSpPr>
            <a:stCxn id="7" idx="4"/>
          </p:cNvCxnSpPr>
          <p:nvPr/>
        </p:nvCxnSpPr>
        <p:spPr>
          <a:xfrm flipH="1">
            <a:off x="621803" y="2276872"/>
            <a:ext cx="1" cy="428341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6683BB5A-4F0F-D6CC-1EFC-BF00456D9A8D}"/>
              </a:ext>
            </a:extLst>
          </p:cNvPr>
          <p:cNvSpPr/>
          <p:nvPr/>
        </p:nvSpPr>
        <p:spPr>
          <a:xfrm>
            <a:off x="1773932" y="1885430"/>
            <a:ext cx="1368152" cy="391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Fiori</a:t>
            </a:r>
          </a:p>
        </p:txBody>
      </p:sp>
      <p:cxnSp>
        <p:nvCxnSpPr>
          <p:cNvPr id="11" name="Straight Connector 10">
            <a:extLst>
              <a:ext uri="{FF2B5EF4-FFF2-40B4-BE49-F238E27FC236}">
                <a16:creationId xmlns:a16="http://schemas.microsoft.com/office/drawing/2014/main" id="{AC258A76-9603-E51E-3A1E-ACFE0022D3CD}"/>
              </a:ext>
            </a:extLst>
          </p:cNvPr>
          <p:cNvCxnSpPr/>
          <p:nvPr/>
        </p:nvCxnSpPr>
        <p:spPr>
          <a:xfrm flipH="1">
            <a:off x="2458007" y="2276872"/>
            <a:ext cx="1" cy="428341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B07413E9-9B62-6E57-608D-01469A364099}"/>
              </a:ext>
            </a:extLst>
          </p:cNvPr>
          <p:cNvSpPr/>
          <p:nvPr/>
        </p:nvSpPr>
        <p:spPr>
          <a:xfrm>
            <a:off x="4078187" y="1885430"/>
            <a:ext cx="1368152" cy="391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OData</a:t>
            </a:r>
          </a:p>
        </p:txBody>
      </p:sp>
      <p:cxnSp>
        <p:nvCxnSpPr>
          <p:cNvPr id="13" name="Straight Connector 12">
            <a:extLst>
              <a:ext uri="{FF2B5EF4-FFF2-40B4-BE49-F238E27FC236}">
                <a16:creationId xmlns:a16="http://schemas.microsoft.com/office/drawing/2014/main" id="{E50AD791-838F-1101-D28A-2B8DF0C3D2E8}"/>
              </a:ext>
            </a:extLst>
          </p:cNvPr>
          <p:cNvCxnSpPr/>
          <p:nvPr/>
        </p:nvCxnSpPr>
        <p:spPr>
          <a:xfrm flipH="1">
            <a:off x="4762262" y="2276872"/>
            <a:ext cx="1" cy="428341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0A49BDD0-043C-2972-A379-3E6DD107A21B}"/>
              </a:ext>
            </a:extLst>
          </p:cNvPr>
          <p:cNvSpPr/>
          <p:nvPr/>
        </p:nvSpPr>
        <p:spPr>
          <a:xfrm>
            <a:off x="6362193" y="1885430"/>
            <a:ext cx="1368152" cy="391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CAPM</a:t>
            </a:r>
          </a:p>
        </p:txBody>
      </p:sp>
      <p:cxnSp>
        <p:nvCxnSpPr>
          <p:cNvPr id="15" name="Straight Connector 14">
            <a:extLst>
              <a:ext uri="{FF2B5EF4-FFF2-40B4-BE49-F238E27FC236}">
                <a16:creationId xmlns:a16="http://schemas.microsoft.com/office/drawing/2014/main" id="{291652C5-BA08-1401-B8A1-BF6CA68987CC}"/>
              </a:ext>
            </a:extLst>
          </p:cNvPr>
          <p:cNvCxnSpPr/>
          <p:nvPr/>
        </p:nvCxnSpPr>
        <p:spPr>
          <a:xfrm flipH="1">
            <a:off x="7046268" y="2276872"/>
            <a:ext cx="1" cy="428341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92E4FE96-7F57-D91A-F6AA-F34F7327DED8}"/>
              </a:ext>
            </a:extLst>
          </p:cNvPr>
          <p:cNvSpPr/>
          <p:nvPr/>
        </p:nvSpPr>
        <p:spPr>
          <a:xfrm>
            <a:off x="10323375" y="1880401"/>
            <a:ext cx="1368152" cy="391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err="1"/>
              <a:t>Sqlite</a:t>
            </a:r>
            <a:r>
              <a:rPr lang="en-IN" b="1" dirty="0"/>
              <a:t> DB</a:t>
            </a:r>
          </a:p>
        </p:txBody>
      </p:sp>
      <p:cxnSp>
        <p:nvCxnSpPr>
          <p:cNvPr id="17" name="Straight Connector 16">
            <a:extLst>
              <a:ext uri="{FF2B5EF4-FFF2-40B4-BE49-F238E27FC236}">
                <a16:creationId xmlns:a16="http://schemas.microsoft.com/office/drawing/2014/main" id="{50914AFE-AD31-1EA2-16B7-C5BDFEDFAD60}"/>
              </a:ext>
            </a:extLst>
          </p:cNvPr>
          <p:cNvCxnSpPr/>
          <p:nvPr/>
        </p:nvCxnSpPr>
        <p:spPr>
          <a:xfrm flipH="1">
            <a:off x="11007450" y="2271843"/>
            <a:ext cx="1" cy="428341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101813E6-70EA-C650-4565-4D5FE934A7B0}"/>
              </a:ext>
            </a:extLst>
          </p:cNvPr>
          <p:cNvCxnSpPr/>
          <p:nvPr/>
        </p:nvCxnSpPr>
        <p:spPr>
          <a:xfrm>
            <a:off x="621803" y="2780928"/>
            <a:ext cx="1836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3217192-3A20-85F8-3A3F-35CF80DFBE6E}"/>
              </a:ext>
            </a:extLst>
          </p:cNvPr>
          <p:cNvCxnSpPr/>
          <p:nvPr/>
        </p:nvCxnSpPr>
        <p:spPr>
          <a:xfrm>
            <a:off x="2458007" y="2996952"/>
            <a:ext cx="23042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DECE152-1A59-1DC8-FF44-E7E6D7B7F3BE}"/>
              </a:ext>
            </a:extLst>
          </p:cNvPr>
          <p:cNvCxnSpPr/>
          <p:nvPr/>
        </p:nvCxnSpPr>
        <p:spPr>
          <a:xfrm>
            <a:off x="4762262" y="3212976"/>
            <a:ext cx="2284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2C2B710-6B51-B802-5A12-DD1DB2FF2E93}"/>
              </a:ext>
            </a:extLst>
          </p:cNvPr>
          <p:cNvCxnSpPr/>
          <p:nvPr/>
        </p:nvCxnSpPr>
        <p:spPr>
          <a:xfrm>
            <a:off x="7029669" y="3867571"/>
            <a:ext cx="3944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F42FE11-665B-16E1-D821-2F8250B7427C}"/>
              </a:ext>
            </a:extLst>
          </p:cNvPr>
          <p:cNvSpPr/>
          <p:nvPr/>
        </p:nvSpPr>
        <p:spPr>
          <a:xfrm>
            <a:off x="2458007" y="2780927"/>
            <a:ext cx="65961" cy="2592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004C312-170E-72AD-4C74-8A50754AC181}"/>
              </a:ext>
            </a:extLst>
          </p:cNvPr>
          <p:cNvSpPr/>
          <p:nvPr/>
        </p:nvSpPr>
        <p:spPr>
          <a:xfrm>
            <a:off x="4762261" y="2996952"/>
            <a:ext cx="45719" cy="20162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0C65795B-55C2-D64C-55E7-89B7C72112CF}"/>
              </a:ext>
            </a:extLst>
          </p:cNvPr>
          <p:cNvSpPr/>
          <p:nvPr/>
        </p:nvSpPr>
        <p:spPr>
          <a:xfrm>
            <a:off x="7062762" y="3212976"/>
            <a:ext cx="45719" cy="15121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ACD5639F-555E-6EC6-268B-048061398EFE}"/>
              </a:ext>
            </a:extLst>
          </p:cNvPr>
          <p:cNvSpPr/>
          <p:nvPr/>
        </p:nvSpPr>
        <p:spPr>
          <a:xfrm>
            <a:off x="10974357" y="3867571"/>
            <a:ext cx="213167" cy="28150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31" name="Straight Arrow Connector 30">
            <a:extLst>
              <a:ext uri="{FF2B5EF4-FFF2-40B4-BE49-F238E27FC236}">
                <a16:creationId xmlns:a16="http://schemas.microsoft.com/office/drawing/2014/main" id="{7ED3D79B-EDD8-F99B-BC76-61B752D5F440}"/>
              </a:ext>
            </a:extLst>
          </p:cNvPr>
          <p:cNvCxnSpPr>
            <a:cxnSpLocks/>
            <a:stCxn id="29" idx="2"/>
          </p:cNvCxnSpPr>
          <p:nvPr/>
        </p:nvCxnSpPr>
        <p:spPr>
          <a:xfrm flipH="1">
            <a:off x="7091882" y="4149080"/>
            <a:ext cx="3989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829D19D-229A-1B88-0FC6-DFBD2F58A73F}"/>
              </a:ext>
            </a:extLst>
          </p:cNvPr>
          <p:cNvCxnSpPr>
            <a:stCxn id="28" idx="2"/>
          </p:cNvCxnSpPr>
          <p:nvPr/>
        </p:nvCxnSpPr>
        <p:spPr>
          <a:xfrm flipH="1">
            <a:off x="4807980" y="4725141"/>
            <a:ext cx="2277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5B7961D-02CA-76D7-BA3F-91F2E9510E98}"/>
              </a:ext>
            </a:extLst>
          </p:cNvPr>
          <p:cNvCxnSpPr>
            <a:stCxn id="27" idx="2"/>
          </p:cNvCxnSpPr>
          <p:nvPr/>
        </p:nvCxnSpPr>
        <p:spPr>
          <a:xfrm flipH="1">
            <a:off x="2566020" y="5013176"/>
            <a:ext cx="2219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6826EC5-1043-6BD8-4D9C-82301C4C185D}"/>
              </a:ext>
            </a:extLst>
          </p:cNvPr>
          <p:cNvCxnSpPr>
            <a:stCxn id="26" idx="2"/>
          </p:cNvCxnSpPr>
          <p:nvPr/>
        </p:nvCxnSpPr>
        <p:spPr>
          <a:xfrm flipH="1">
            <a:off x="621803" y="5373212"/>
            <a:ext cx="18691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BC985A2-3A26-C15A-79CE-B2AD668E5D06}"/>
              </a:ext>
            </a:extLst>
          </p:cNvPr>
          <p:cNvSpPr/>
          <p:nvPr/>
        </p:nvSpPr>
        <p:spPr>
          <a:xfrm>
            <a:off x="8360874" y="1628802"/>
            <a:ext cx="1368152" cy="6405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Generic Handler</a:t>
            </a:r>
          </a:p>
        </p:txBody>
      </p:sp>
      <p:cxnSp>
        <p:nvCxnSpPr>
          <p:cNvPr id="40" name="Straight Connector 39">
            <a:extLst>
              <a:ext uri="{FF2B5EF4-FFF2-40B4-BE49-F238E27FC236}">
                <a16:creationId xmlns:a16="http://schemas.microsoft.com/office/drawing/2014/main" id="{C8466876-61F9-A7A3-C55C-FBFB6EA7CF31}"/>
              </a:ext>
            </a:extLst>
          </p:cNvPr>
          <p:cNvCxnSpPr/>
          <p:nvPr/>
        </p:nvCxnSpPr>
        <p:spPr>
          <a:xfrm flipH="1">
            <a:off x="9044949" y="2269329"/>
            <a:ext cx="1" cy="428341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Rectangle 40">
            <a:extLst>
              <a:ext uri="{FF2B5EF4-FFF2-40B4-BE49-F238E27FC236}">
                <a16:creationId xmlns:a16="http://schemas.microsoft.com/office/drawing/2014/main" id="{36CF2E60-27BD-CCEE-3F28-20EA28AC985A}"/>
              </a:ext>
            </a:extLst>
          </p:cNvPr>
          <p:cNvSpPr/>
          <p:nvPr/>
        </p:nvSpPr>
        <p:spPr>
          <a:xfrm>
            <a:off x="8931500" y="3320984"/>
            <a:ext cx="309822" cy="36004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28495A2D-706D-8345-C51A-9C35C84AA979}"/>
              </a:ext>
            </a:extLst>
          </p:cNvPr>
          <p:cNvSpPr/>
          <p:nvPr/>
        </p:nvSpPr>
        <p:spPr>
          <a:xfrm>
            <a:off x="8916070" y="4238555"/>
            <a:ext cx="309822" cy="36004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4" name="Straight Arrow Connector 43">
            <a:extLst>
              <a:ext uri="{FF2B5EF4-FFF2-40B4-BE49-F238E27FC236}">
                <a16:creationId xmlns:a16="http://schemas.microsoft.com/office/drawing/2014/main" id="{7C76C9D1-030B-4D41-396E-D1120B20DC64}"/>
              </a:ext>
            </a:extLst>
          </p:cNvPr>
          <p:cNvCxnSpPr>
            <a:cxnSpLocks/>
          </p:cNvCxnSpPr>
          <p:nvPr/>
        </p:nvCxnSpPr>
        <p:spPr>
          <a:xfrm flipV="1">
            <a:off x="7104579" y="3320984"/>
            <a:ext cx="1826921" cy="1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8EB13D3-2AE2-05C8-7107-69726F6D5E81}"/>
              </a:ext>
            </a:extLst>
          </p:cNvPr>
          <p:cNvCxnSpPr>
            <a:cxnSpLocks/>
          </p:cNvCxnSpPr>
          <p:nvPr/>
        </p:nvCxnSpPr>
        <p:spPr>
          <a:xfrm flipV="1">
            <a:off x="7098735" y="4266093"/>
            <a:ext cx="1826921" cy="1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2DBD7EF-92E8-8A4C-E846-03C628BB683B}"/>
              </a:ext>
            </a:extLst>
          </p:cNvPr>
          <p:cNvCxnSpPr>
            <a:stCxn id="42" idx="2"/>
          </p:cNvCxnSpPr>
          <p:nvPr/>
        </p:nvCxnSpPr>
        <p:spPr>
          <a:xfrm flipH="1" flipV="1">
            <a:off x="7132148" y="4589594"/>
            <a:ext cx="1938833" cy="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A7AB64-BDBD-9234-0F04-D393ED46ECDE}"/>
              </a:ext>
            </a:extLst>
          </p:cNvPr>
          <p:cNvCxnSpPr>
            <a:stCxn id="41" idx="2"/>
          </p:cNvCxnSpPr>
          <p:nvPr/>
        </p:nvCxnSpPr>
        <p:spPr>
          <a:xfrm flipH="1" flipV="1">
            <a:off x="7124974" y="3671120"/>
            <a:ext cx="1961437" cy="9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47F7E8-6F09-01AA-9FF7-83DE6145EAE8}"/>
              </a:ext>
            </a:extLst>
          </p:cNvPr>
          <p:cNvSpPr txBox="1"/>
          <p:nvPr/>
        </p:nvSpPr>
        <p:spPr>
          <a:xfrm>
            <a:off x="7504005" y="3060850"/>
            <a:ext cx="1152127" cy="338554"/>
          </a:xfrm>
          <a:prstGeom prst="rect">
            <a:avLst/>
          </a:prstGeom>
          <a:noFill/>
        </p:spPr>
        <p:txBody>
          <a:bodyPr wrap="square" rtlCol="0">
            <a:spAutoFit/>
          </a:bodyPr>
          <a:lstStyle/>
          <a:p>
            <a:r>
              <a:rPr lang="en-IN" sz="1600" b="1" dirty="0"/>
              <a:t>before</a:t>
            </a:r>
          </a:p>
        </p:txBody>
      </p:sp>
      <p:sp>
        <p:nvSpPr>
          <p:cNvPr id="52" name="TextBox 51">
            <a:extLst>
              <a:ext uri="{FF2B5EF4-FFF2-40B4-BE49-F238E27FC236}">
                <a16:creationId xmlns:a16="http://schemas.microsoft.com/office/drawing/2014/main" id="{D4775F3F-2DF3-3B3A-183F-8BF1CF4DDD5F}"/>
              </a:ext>
            </a:extLst>
          </p:cNvPr>
          <p:cNvSpPr txBox="1"/>
          <p:nvPr/>
        </p:nvSpPr>
        <p:spPr>
          <a:xfrm>
            <a:off x="7586745" y="4127079"/>
            <a:ext cx="1152127" cy="338554"/>
          </a:xfrm>
          <a:prstGeom prst="rect">
            <a:avLst/>
          </a:prstGeom>
          <a:noFill/>
        </p:spPr>
        <p:txBody>
          <a:bodyPr wrap="square" rtlCol="0">
            <a:spAutoFit/>
          </a:bodyPr>
          <a:lstStyle/>
          <a:p>
            <a:r>
              <a:rPr lang="en-IN" sz="1600" b="1" dirty="0"/>
              <a:t>after</a:t>
            </a:r>
          </a:p>
        </p:txBody>
      </p:sp>
      <p:sp>
        <p:nvSpPr>
          <p:cNvPr id="53" name="Rectangle 52">
            <a:extLst>
              <a:ext uri="{FF2B5EF4-FFF2-40B4-BE49-F238E27FC236}">
                <a16:creationId xmlns:a16="http://schemas.microsoft.com/office/drawing/2014/main" id="{A32B063C-5FE0-6AF5-1CE6-3BB69082CA2E}"/>
              </a:ext>
            </a:extLst>
          </p:cNvPr>
          <p:cNvSpPr/>
          <p:nvPr/>
        </p:nvSpPr>
        <p:spPr>
          <a:xfrm>
            <a:off x="8877790" y="3778036"/>
            <a:ext cx="309822" cy="36004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D33A87D9-7962-D81B-A9CE-7EA460AE38DC}"/>
              </a:ext>
            </a:extLst>
          </p:cNvPr>
          <p:cNvSpPr txBox="1"/>
          <p:nvPr/>
        </p:nvSpPr>
        <p:spPr>
          <a:xfrm>
            <a:off x="7603603" y="3613006"/>
            <a:ext cx="1152127" cy="338554"/>
          </a:xfrm>
          <a:prstGeom prst="rect">
            <a:avLst/>
          </a:prstGeom>
          <a:noFill/>
        </p:spPr>
        <p:txBody>
          <a:bodyPr wrap="square" rtlCol="0">
            <a:spAutoFit/>
          </a:bodyPr>
          <a:lstStyle/>
          <a:p>
            <a:r>
              <a:rPr lang="en-IN" sz="1600" b="1" dirty="0"/>
              <a:t>on</a:t>
            </a:r>
          </a:p>
        </p:txBody>
      </p:sp>
      <p:sp>
        <p:nvSpPr>
          <p:cNvPr id="55" name="Rectangle 54">
            <a:extLst>
              <a:ext uri="{FF2B5EF4-FFF2-40B4-BE49-F238E27FC236}">
                <a16:creationId xmlns:a16="http://schemas.microsoft.com/office/drawing/2014/main" id="{BD2D56A5-2C7C-AA77-2168-A1E33FC03C52}"/>
              </a:ext>
            </a:extLst>
          </p:cNvPr>
          <p:cNvSpPr/>
          <p:nvPr/>
        </p:nvSpPr>
        <p:spPr>
          <a:xfrm>
            <a:off x="4807980" y="5301208"/>
            <a:ext cx="6166377" cy="1051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this.on</a:t>
            </a:r>
            <a:r>
              <a:rPr lang="en-IN" dirty="0"/>
              <a:t>/before/after(‘OPERATION’, Entity, (</a:t>
            </a:r>
            <a:r>
              <a:rPr lang="en-IN" dirty="0" err="1"/>
              <a:t>req</a:t>
            </a:r>
            <a:r>
              <a:rPr lang="en-IN" dirty="0"/>
              <a:t>) =&gt;{  </a:t>
            </a:r>
            <a:r>
              <a:rPr lang="en-IN" dirty="0" err="1"/>
              <a:t>req.data</a:t>
            </a:r>
            <a:r>
              <a:rPr lang="en-IN" dirty="0"/>
              <a:t> })</a:t>
            </a:r>
          </a:p>
        </p:txBody>
      </p:sp>
      <p:sp>
        <p:nvSpPr>
          <p:cNvPr id="57" name="TextBox 56">
            <a:extLst>
              <a:ext uri="{FF2B5EF4-FFF2-40B4-BE49-F238E27FC236}">
                <a16:creationId xmlns:a16="http://schemas.microsoft.com/office/drawing/2014/main" id="{9D658E11-B5F4-7165-887E-E67603AA6FC5}"/>
              </a:ext>
            </a:extLst>
          </p:cNvPr>
          <p:cNvSpPr txBox="1"/>
          <p:nvPr/>
        </p:nvSpPr>
        <p:spPr>
          <a:xfrm>
            <a:off x="387112" y="5533341"/>
            <a:ext cx="4287128" cy="1200329"/>
          </a:xfrm>
          <a:prstGeom prst="rect">
            <a:avLst/>
          </a:prstGeom>
          <a:solidFill>
            <a:schemeClr val="accent5">
              <a:lumMod val="40000"/>
              <a:lumOff val="60000"/>
            </a:schemeClr>
          </a:solidFill>
        </p:spPr>
        <p:txBody>
          <a:bodyPr wrap="square">
            <a:spAutoFit/>
          </a:bodyPr>
          <a:lstStyle/>
          <a:p>
            <a:r>
              <a:rPr lang="en-IN" dirty="0">
                <a:hlinkClick r:id="rId3"/>
              </a:rPr>
              <a:t>https://cap.cloud.sap/docs/node.js/core-services#srv-on-before-after</a:t>
            </a:r>
            <a:endParaRPr lang="en-IN" dirty="0"/>
          </a:p>
        </p:txBody>
      </p:sp>
    </p:spTree>
    <p:extLst>
      <p:ext uri="{BB962C8B-B14F-4D97-AF65-F5344CB8AC3E}">
        <p14:creationId xmlns:p14="http://schemas.microsoft.com/office/powerpoint/2010/main" val="745013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B181C-1119-89CB-40C3-8D2812B5CE74}"/>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B208A2F3-180E-1198-51F8-59296D376FD8}"/>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Functions and Actions</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1BD0BAD-4D40-E2B5-C973-523629D72946}"/>
              </a:ext>
            </a:extLst>
          </p:cNvPr>
          <p:cNvSpPr txBox="1"/>
          <p:nvPr/>
        </p:nvSpPr>
        <p:spPr>
          <a:xfrm>
            <a:off x="177646" y="654346"/>
            <a:ext cx="11486844" cy="6032398"/>
          </a:xfrm>
          <a:prstGeom prst="rect">
            <a:avLst/>
          </a:prstGeom>
          <a:noFill/>
        </p:spPr>
        <p:txBody>
          <a:bodyPr wrap="square" lIns="121899" tIns="60949" rIns="121899" bIns="60949" rtlCol="0">
            <a:spAutoFit/>
          </a:bodyPr>
          <a:lstStyle/>
          <a:p>
            <a:r>
              <a:rPr lang="en-IN" sz="1800" dirty="0"/>
              <a:t>Functions and actions are non-standard operations in CAPM. Unlike the standard CRUD, they are used to run domain specific operations. These can be instance-bound or non instance-bound. Instance bound actions and functions will always receive the primary key value as a input and added to </a:t>
            </a:r>
            <a:r>
              <a:rPr lang="en-IN" sz="1800" dirty="0" err="1"/>
              <a:t>cds</a:t>
            </a:r>
            <a:r>
              <a:rPr lang="en-IN" sz="1800" dirty="0"/>
              <a:t> file next to the entity. </a:t>
            </a:r>
          </a:p>
          <a:p>
            <a:r>
              <a:rPr lang="en-IN" sz="1800" dirty="0"/>
              <a:t>Functions are side-effect free because they never tend to modify, delete, add new data to database. Functions always have a return data in their implementation and called with GET call. Actions are called using POST call, have ability to update, delete, create data in server.</a:t>
            </a:r>
          </a:p>
          <a:p>
            <a:endParaRPr lang="en-IN" sz="1800" dirty="0"/>
          </a:p>
          <a:p>
            <a:r>
              <a:rPr lang="en-IN" b="1" dirty="0"/>
              <a:t>CDS QL – CDS query Language</a:t>
            </a:r>
          </a:p>
          <a:p>
            <a:r>
              <a:rPr lang="en-IN" sz="1800" dirty="0"/>
              <a:t>While implementing functions and actions, we as a developer can interact with database using safe-</a:t>
            </a:r>
            <a:r>
              <a:rPr lang="en-IN" sz="1800" dirty="0" err="1"/>
              <a:t>api</a:t>
            </a:r>
            <a:r>
              <a:rPr lang="en-IN" sz="1800" dirty="0"/>
              <a:t> provided by SAP CAPM framework. This API allows us to write simple </a:t>
            </a:r>
            <a:r>
              <a:rPr lang="en-IN" sz="1800" dirty="0" err="1"/>
              <a:t>json</a:t>
            </a:r>
            <a:r>
              <a:rPr lang="en-IN" sz="1800" dirty="0"/>
              <a:t> based calls to DB, without writing SQL query. So the code will work in future even when database changes.</a:t>
            </a:r>
          </a:p>
          <a:p>
            <a:r>
              <a:rPr lang="en-IN" sz="1800" dirty="0">
                <a:hlinkClick r:id="rId2"/>
              </a:rPr>
              <a:t>https://cap.cloud.sap/docs/node.js/cds-ql#into</a:t>
            </a:r>
            <a:endParaRPr lang="en-IN" sz="1800" dirty="0"/>
          </a:p>
          <a:p>
            <a:endParaRPr lang="en-IN" sz="1800" dirty="0"/>
          </a:p>
          <a:p>
            <a:endParaRPr lang="en-IN" sz="1800" dirty="0"/>
          </a:p>
          <a:p>
            <a:r>
              <a:rPr lang="en-IN" sz="1800" dirty="0"/>
              <a:t>Case 1: Get the most expensive order in whole system. </a:t>
            </a:r>
          </a:p>
          <a:p>
            <a:pPr marL="285750" indent="-285750">
              <a:buFont typeface="Wingdings" panose="05000000000000000000" pitchFamily="2" charset="2"/>
              <a:buChar char="à"/>
            </a:pPr>
            <a:r>
              <a:rPr lang="en-IN" sz="1800" dirty="0">
                <a:sym typeface="Wingdings" panose="05000000000000000000" pitchFamily="2" charset="2"/>
              </a:rPr>
              <a:t>Non instance bound function</a:t>
            </a:r>
          </a:p>
          <a:p>
            <a:r>
              <a:rPr lang="en-IN" sz="1800" dirty="0">
                <a:sym typeface="Wingdings" panose="05000000000000000000" pitchFamily="2" charset="2"/>
              </a:rPr>
              <a:t>Case 2: Implement a special boost operation which increase my order value by 20000 </a:t>
            </a:r>
          </a:p>
          <a:p>
            <a:pPr marL="285750" indent="-285750">
              <a:buFont typeface="Wingdings" panose="05000000000000000000" pitchFamily="2" charset="2"/>
              <a:buChar char="à"/>
            </a:pPr>
            <a:r>
              <a:rPr lang="en-IN" sz="1800" dirty="0">
                <a:sym typeface="Wingdings" panose="05000000000000000000" pitchFamily="2" charset="2"/>
              </a:rPr>
              <a:t>Action, instance-bound</a:t>
            </a:r>
          </a:p>
          <a:p>
            <a:r>
              <a:rPr lang="en-IN" sz="1800" b="1" dirty="0">
                <a:sym typeface="Wingdings" panose="05000000000000000000" pitchFamily="2" charset="2"/>
              </a:rPr>
              <a:t>Using CAPM and Mongo DB with AWS </a:t>
            </a:r>
          </a:p>
          <a:p>
            <a:r>
              <a:rPr lang="en-IN" sz="1800" b="1" dirty="0">
                <a:hlinkClick r:id="rId3"/>
              </a:rPr>
              <a:t>https://www.youtube.com/watch?v=zXZf8kKM9NA&amp;list=PLcxqFaocb9WLaza2kOjkUCDIQGbzNos6p&amp;index=47</a:t>
            </a:r>
            <a:endParaRPr lang="en-IN" sz="1800" b="1" dirty="0">
              <a:sym typeface="Wingdings" panose="05000000000000000000" pitchFamily="2" charset="2"/>
            </a:endParaRPr>
          </a:p>
          <a:p>
            <a:endParaRPr lang="en-IN" sz="1800" b="1" dirty="0"/>
          </a:p>
        </p:txBody>
      </p:sp>
      <p:sp>
        <p:nvSpPr>
          <p:cNvPr id="4" name="TextBox 3">
            <a:extLst>
              <a:ext uri="{FF2B5EF4-FFF2-40B4-BE49-F238E27FC236}">
                <a16:creationId xmlns:a16="http://schemas.microsoft.com/office/drawing/2014/main" id="{060A2D57-3E38-C58B-7EFA-C7753B615D4C}"/>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2D1F779E-8D45-5925-B3C6-471BC45981FD}"/>
              </a:ext>
            </a:extLst>
          </p:cNvPr>
          <p:cNvPicPr>
            <a:picLocks noChangeAspect="1"/>
          </p:cNvPicPr>
          <p:nvPr/>
        </p:nvPicPr>
        <p:blipFill>
          <a:blip r:embed="rId4"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F0C43022-6690-88EF-7BD5-13C9CE4BD219}"/>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spTree>
    <p:extLst>
      <p:ext uri="{BB962C8B-B14F-4D97-AF65-F5344CB8AC3E}">
        <p14:creationId xmlns:p14="http://schemas.microsoft.com/office/powerpoint/2010/main" val="398474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D4C02-9D9D-63BD-6365-A9F9F14B6CC7}"/>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1332DF65-4771-A2E1-1B7C-A469823E5843}"/>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Authentication v/s Authorization</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1F16B02-15EE-48AA-A83E-5C12C76ADA0A}"/>
              </a:ext>
            </a:extLst>
          </p:cNvPr>
          <p:cNvSpPr txBox="1"/>
          <p:nvPr/>
        </p:nvSpPr>
        <p:spPr>
          <a:xfrm>
            <a:off x="177646" y="654346"/>
            <a:ext cx="11486844" cy="3447075"/>
          </a:xfrm>
          <a:prstGeom prst="rect">
            <a:avLst/>
          </a:prstGeom>
          <a:noFill/>
        </p:spPr>
        <p:txBody>
          <a:bodyPr wrap="square" lIns="121899" tIns="60949" rIns="121899" bIns="60949" rtlCol="0">
            <a:spAutoFit/>
          </a:bodyPr>
          <a:lstStyle/>
          <a:p>
            <a:r>
              <a:rPr lang="en-IN" sz="1800" b="1" dirty="0"/>
              <a:t>Authentication</a:t>
            </a:r>
            <a:r>
              <a:rPr lang="en-IN" sz="1800" dirty="0"/>
              <a:t> – Is a process in application security to ensure that is the user valid? Does he/she who is connecting to our application have done a login and successfully pass the login mechanism of our application. Usually authentication is achieved by a simple login screen which can be a custom screen, or preferably with an IDP (Identity provider). These IDPs are configured in SAP BTP subaccount under the security tab.</a:t>
            </a:r>
          </a:p>
          <a:p>
            <a:endParaRPr lang="en-IN" sz="1800" dirty="0"/>
          </a:p>
          <a:p>
            <a:r>
              <a:rPr lang="en-IN" sz="1800" b="1" dirty="0"/>
              <a:t>Authorization</a:t>
            </a:r>
            <a:r>
              <a:rPr lang="en-IN" sz="1800" dirty="0"/>
              <a:t> – Once the user is authenticated, then the authorization comes into the play. It ensures, that our user who is already logged-in have the necessary permissions to access the parts and functionality of the application. This is often done by </a:t>
            </a:r>
            <a:r>
              <a:rPr lang="en-IN" sz="1800" b="1" u="sng" dirty="0"/>
              <a:t>role management</a:t>
            </a:r>
            <a:r>
              <a:rPr lang="en-IN" sz="1800" dirty="0"/>
              <a:t>. E.g. create, update, delete, approve, reject. </a:t>
            </a:r>
          </a:p>
          <a:p>
            <a:endParaRPr lang="en-IN" sz="1800" dirty="0"/>
          </a:p>
          <a:p>
            <a:r>
              <a:rPr lang="en-IN" sz="1800" dirty="0"/>
              <a:t>In SAP BTP environment, the complete security is controlled by 2 major components</a:t>
            </a:r>
          </a:p>
          <a:p>
            <a:pPr marL="342900" indent="-342900">
              <a:buAutoNum type="arabicPeriod"/>
            </a:pPr>
            <a:r>
              <a:rPr lang="en-IN" sz="1800" dirty="0"/>
              <a:t>IDP – Identity Provider</a:t>
            </a:r>
          </a:p>
          <a:p>
            <a:pPr marL="342900" indent="-342900">
              <a:buAutoNum type="arabicPeriod"/>
            </a:pPr>
            <a:r>
              <a:rPr lang="en-IN" sz="1800" dirty="0"/>
              <a:t>XSUAA – XS –</a:t>
            </a:r>
            <a:r>
              <a:rPr lang="en-IN" sz="1800" dirty="0" err="1"/>
              <a:t>eXtended</a:t>
            </a:r>
            <a:r>
              <a:rPr lang="en-IN" sz="1800" dirty="0"/>
              <a:t> Services, UAA – User Account and Authorization</a:t>
            </a:r>
          </a:p>
        </p:txBody>
      </p:sp>
      <p:sp>
        <p:nvSpPr>
          <p:cNvPr id="4" name="TextBox 3">
            <a:extLst>
              <a:ext uri="{FF2B5EF4-FFF2-40B4-BE49-F238E27FC236}">
                <a16:creationId xmlns:a16="http://schemas.microsoft.com/office/drawing/2014/main" id="{8B7E598E-842C-87BB-C6FF-F47C188EADE7}"/>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6E11AC6A-E5C9-5F57-0440-E8F5B917301E}"/>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F2FBC622-57A2-E5C1-F8D1-50AECE8233D1}"/>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spTree>
    <p:extLst>
      <p:ext uri="{BB962C8B-B14F-4D97-AF65-F5344CB8AC3E}">
        <p14:creationId xmlns:p14="http://schemas.microsoft.com/office/powerpoint/2010/main" val="34695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51A92-2C38-C6B6-36EA-2D1A63322DE3}"/>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86A246DD-2A15-B9A6-9251-1361DE92194C}"/>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Identity provider</a:t>
            </a:r>
            <a:endParaRPr kumimoji="0" lang="en-IN"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18FED5E1-55FF-A380-621E-05172E6EBCD4}"/>
              </a:ext>
            </a:extLst>
          </p:cNvPr>
          <p:cNvSpPr txBox="1"/>
          <p:nvPr/>
        </p:nvSpPr>
        <p:spPr>
          <a:xfrm>
            <a:off x="177646" y="654346"/>
            <a:ext cx="11486844" cy="2092858"/>
          </a:xfrm>
          <a:prstGeom prst="rect">
            <a:avLst/>
          </a:prstGeom>
          <a:noFill/>
        </p:spPr>
        <p:txBody>
          <a:bodyPr wrap="square" lIns="121899" tIns="60949" rIns="121899" bIns="60949"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It ensures the login mechanism. It offers a login screen to the user. </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Centrally stores all the users and their credentials</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When a user leave company, we just need to delete/block user from IDP, they will be blocked from all company apps</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It simplifies the login process, user don’t need to remember password for every app like SAP systems, Outlook, portal, ESS, SRM apps, launchpad.</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Single source of truth about all the users in our company often also include their position in company.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Companies often buy the ID service and configure their login screens with their logos.</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E.g. SSO, Google IDP, </a:t>
            </a:r>
            <a:r>
              <a:rPr kumimoji="0" lang="en-IN" sz="1600" b="0" i="0" u="none" strike="noStrike" kern="1200" cap="none" spc="0" normalizeH="0" baseline="0" noProof="0" dirty="0" err="1">
                <a:ln>
                  <a:noFill/>
                </a:ln>
                <a:solidFill>
                  <a:prstClr val="black"/>
                </a:solidFill>
                <a:effectLst/>
                <a:uLnTx/>
                <a:uFillTx/>
                <a:latin typeface="Calibri"/>
                <a:ea typeface="+mn-ea"/>
                <a:cs typeface="+mn-cs"/>
              </a:rPr>
              <a:t>Linkedin</a:t>
            </a:r>
            <a:r>
              <a:rPr kumimoji="0" lang="en-IN" sz="1600" b="0" i="0" u="none" strike="noStrike" kern="1200" cap="none" spc="0" normalizeH="0" baseline="0" noProof="0" dirty="0">
                <a:ln>
                  <a:noFill/>
                </a:ln>
                <a:solidFill>
                  <a:prstClr val="black"/>
                </a:solidFill>
                <a:effectLst/>
                <a:uLnTx/>
                <a:uFillTx/>
                <a:latin typeface="Calibri"/>
                <a:ea typeface="+mn-ea"/>
                <a:cs typeface="+mn-cs"/>
              </a:rPr>
              <a:t> IDP, Meta IDP, X IDP</a:t>
            </a:r>
          </a:p>
        </p:txBody>
      </p:sp>
      <p:sp>
        <p:nvSpPr>
          <p:cNvPr id="4" name="TextBox 3">
            <a:extLst>
              <a:ext uri="{FF2B5EF4-FFF2-40B4-BE49-F238E27FC236}">
                <a16:creationId xmlns:a16="http://schemas.microsoft.com/office/drawing/2014/main" id="{99298D05-18B1-A42F-3547-76C4E7FFA0D9}"/>
              </a:ext>
            </a:extLst>
          </p:cNvPr>
          <p:cNvSpPr txBox="1"/>
          <p:nvPr/>
        </p:nvSpPr>
        <p:spPr>
          <a:xfrm>
            <a:off x="9664615" y="6550224"/>
            <a:ext cx="2524210" cy="307776"/>
          </a:xfrm>
          <a:prstGeom prst="rect">
            <a:avLst/>
          </a:prstGeom>
          <a:noFill/>
        </p:spPr>
        <p:txBody>
          <a:bodyPr wrap="square" lIns="121899" tIns="60949" rIns="121899" bIns="60949">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rPr>
              <a:t>www.anubhavtrainings.com</a:t>
            </a:r>
            <a:endParaRPr kumimoji="0" lang="en-IN"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0EE4B3A8-9E3E-CD4D-53B3-CD9C05D87963}"/>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D8A80160-7513-645D-EB00-BA7961A327D2}"/>
              </a:ext>
            </a:extLst>
          </p:cNvPr>
          <p:cNvSpPr txBox="1"/>
          <p:nvPr/>
        </p:nvSpPr>
        <p:spPr>
          <a:xfrm>
            <a:off x="116700" y="6560282"/>
            <a:ext cx="505103" cy="292366"/>
          </a:xfrm>
          <a:prstGeom prst="rect">
            <a:avLst/>
          </a:prstGeom>
          <a:noFill/>
        </p:spPr>
        <p:txBody>
          <a:bodyPr wrap="square" lIns="121899" tIns="60949" rIns="121899" bIns="60949"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11</a:t>
            </a:r>
            <a:endParaRPr kumimoji="0" lang="en-IN" sz="11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descr="A cartoon of a person&#10;&#10;AI-generated content may be incorrect.">
            <a:extLst>
              <a:ext uri="{FF2B5EF4-FFF2-40B4-BE49-F238E27FC236}">
                <a16:creationId xmlns:a16="http://schemas.microsoft.com/office/drawing/2014/main" id="{C2C46C8D-CA49-44AD-D14B-58D0A11B16B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7646" y="2882241"/>
            <a:ext cx="612384" cy="757588"/>
          </a:xfrm>
          <a:prstGeom prst="rect">
            <a:avLst/>
          </a:prstGeom>
        </p:spPr>
      </p:pic>
      <p:sp>
        <p:nvSpPr>
          <p:cNvPr id="9" name="Rectangle 8">
            <a:extLst>
              <a:ext uri="{FF2B5EF4-FFF2-40B4-BE49-F238E27FC236}">
                <a16:creationId xmlns:a16="http://schemas.microsoft.com/office/drawing/2014/main" id="{A002F4A5-76A5-BF41-24B3-B2515A7FFD8D}"/>
              </a:ext>
            </a:extLst>
          </p:cNvPr>
          <p:cNvSpPr/>
          <p:nvPr/>
        </p:nvSpPr>
        <p:spPr>
          <a:xfrm>
            <a:off x="4222204" y="2898498"/>
            <a:ext cx="2232248" cy="458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SAP Systems</a:t>
            </a:r>
          </a:p>
        </p:txBody>
      </p:sp>
      <p:sp>
        <p:nvSpPr>
          <p:cNvPr id="10" name="Rectangle 9">
            <a:extLst>
              <a:ext uri="{FF2B5EF4-FFF2-40B4-BE49-F238E27FC236}">
                <a16:creationId xmlns:a16="http://schemas.microsoft.com/office/drawing/2014/main" id="{7F0329D5-98E8-E9B9-7DAB-C6CA940A7981}"/>
              </a:ext>
            </a:extLst>
          </p:cNvPr>
          <p:cNvSpPr/>
          <p:nvPr/>
        </p:nvSpPr>
        <p:spPr>
          <a:xfrm>
            <a:off x="4230742" y="3482970"/>
            <a:ext cx="2232248" cy="458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Fiori Launchpad</a:t>
            </a:r>
          </a:p>
        </p:txBody>
      </p:sp>
      <p:sp>
        <p:nvSpPr>
          <p:cNvPr id="11" name="Rectangle 10">
            <a:extLst>
              <a:ext uri="{FF2B5EF4-FFF2-40B4-BE49-F238E27FC236}">
                <a16:creationId xmlns:a16="http://schemas.microsoft.com/office/drawing/2014/main" id="{9CEB60AD-54B9-527F-05FC-8477D706B918}"/>
              </a:ext>
            </a:extLst>
          </p:cNvPr>
          <p:cNvSpPr/>
          <p:nvPr/>
        </p:nvSpPr>
        <p:spPr>
          <a:xfrm>
            <a:off x="4212522" y="4067260"/>
            <a:ext cx="2232248" cy="458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Portal</a:t>
            </a:r>
          </a:p>
        </p:txBody>
      </p:sp>
      <p:sp>
        <p:nvSpPr>
          <p:cNvPr id="12" name="Rectangle 11">
            <a:extLst>
              <a:ext uri="{FF2B5EF4-FFF2-40B4-BE49-F238E27FC236}">
                <a16:creationId xmlns:a16="http://schemas.microsoft.com/office/drawing/2014/main" id="{48852667-E42B-1B55-9156-E11AA48C74CE}"/>
              </a:ext>
            </a:extLst>
          </p:cNvPr>
          <p:cNvSpPr/>
          <p:nvPr/>
        </p:nvSpPr>
        <p:spPr>
          <a:xfrm>
            <a:off x="4212522" y="4651550"/>
            <a:ext cx="2232248" cy="458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SRM</a:t>
            </a:r>
          </a:p>
        </p:txBody>
      </p:sp>
      <p:sp>
        <p:nvSpPr>
          <p:cNvPr id="13" name="Rectangle 12">
            <a:extLst>
              <a:ext uri="{FF2B5EF4-FFF2-40B4-BE49-F238E27FC236}">
                <a16:creationId xmlns:a16="http://schemas.microsoft.com/office/drawing/2014/main" id="{27C7CCA3-F52C-BC25-3D8F-F135311BEE85}"/>
              </a:ext>
            </a:extLst>
          </p:cNvPr>
          <p:cNvSpPr/>
          <p:nvPr/>
        </p:nvSpPr>
        <p:spPr>
          <a:xfrm>
            <a:off x="4212522" y="5235840"/>
            <a:ext cx="2232248" cy="458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Outlook</a:t>
            </a:r>
          </a:p>
        </p:txBody>
      </p:sp>
      <p:sp>
        <p:nvSpPr>
          <p:cNvPr id="14" name="Rectangle 13">
            <a:extLst>
              <a:ext uri="{FF2B5EF4-FFF2-40B4-BE49-F238E27FC236}">
                <a16:creationId xmlns:a16="http://schemas.microsoft.com/office/drawing/2014/main" id="{0E2F6729-4C2B-C888-7C43-2907E0672449}"/>
              </a:ext>
            </a:extLst>
          </p:cNvPr>
          <p:cNvSpPr/>
          <p:nvPr/>
        </p:nvSpPr>
        <p:spPr>
          <a:xfrm>
            <a:off x="4222204" y="5820130"/>
            <a:ext cx="2232248" cy="458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BTP CAP App</a:t>
            </a:r>
          </a:p>
        </p:txBody>
      </p:sp>
      <p:cxnSp>
        <p:nvCxnSpPr>
          <p:cNvPr id="16" name="Straight Arrow Connector 15">
            <a:extLst>
              <a:ext uri="{FF2B5EF4-FFF2-40B4-BE49-F238E27FC236}">
                <a16:creationId xmlns:a16="http://schemas.microsoft.com/office/drawing/2014/main" id="{26EA128E-6E96-4B2D-E67B-CC01F714F356}"/>
              </a:ext>
            </a:extLst>
          </p:cNvPr>
          <p:cNvCxnSpPr>
            <a:cxnSpLocks/>
          </p:cNvCxnSpPr>
          <p:nvPr/>
        </p:nvCxnSpPr>
        <p:spPr>
          <a:xfrm>
            <a:off x="1485900" y="3482970"/>
            <a:ext cx="2232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Left Brace 16">
            <a:extLst>
              <a:ext uri="{FF2B5EF4-FFF2-40B4-BE49-F238E27FC236}">
                <a16:creationId xmlns:a16="http://schemas.microsoft.com/office/drawing/2014/main" id="{CDDE0FE0-658A-29F3-069C-DB4B87D4C237}"/>
              </a:ext>
            </a:extLst>
          </p:cNvPr>
          <p:cNvSpPr/>
          <p:nvPr/>
        </p:nvSpPr>
        <p:spPr>
          <a:xfrm>
            <a:off x="3578401" y="2982008"/>
            <a:ext cx="576064" cy="32836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5BE186AF-7BF6-0FF9-F7C5-53DBE43CD976}"/>
              </a:ext>
            </a:extLst>
          </p:cNvPr>
          <p:cNvSpPr/>
          <p:nvPr/>
        </p:nvSpPr>
        <p:spPr>
          <a:xfrm>
            <a:off x="369251" y="4360060"/>
            <a:ext cx="1656184" cy="8707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IDP</a:t>
            </a:r>
          </a:p>
        </p:txBody>
      </p:sp>
      <p:sp>
        <p:nvSpPr>
          <p:cNvPr id="20" name="Arrow: Left-Right 19">
            <a:extLst>
              <a:ext uri="{FF2B5EF4-FFF2-40B4-BE49-F238E27FC236}">
                <a16:creationId xmlns:a16="http://schemas.microsoft.com/office/drawing/2014/main" id="{6668FCAD-738E-D828-1B58-6EAEC51BCDCE}"/>
              </a:ext>
            </a:extLst>
          </p:cNvPr>
          <p:cNvSpPr/>
          <p:nvPr/>
        </p:nvSpPr>
        <p:spPr>
          <a:xfrm>
            <a:off x="2025435" y="4623836"/>
            <a:ext cx="1836729" cy="40810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trust</a:t>
            </a:r>
          </a:p>
        </p:txBody>
      </p:sp>
      <p:pic>
        <p:nvPicPr>
          <p:cNvPr id="22" name="Picture 21" descr="A group of people in a circle&#10;&#10;AI-generated content may be incorrect.">
            <a:extLst>
              <a:ext uri="{FF2B5EF4-FFF2-40B4-BE49-F238E27FC236}">
                <a16:creationId xmlns:a16="http://schemas.microsoft.com/office/drawing/2014/main" id="{47244A3D-B5E5-D94F-B3C1-386ADE61D193}"/>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69068" y="4990299"/>
            <a:ext cx="856550" cy="856550"/>
          </a:xfrm>
          <a:prstGeom prst="rect">
            <a:avLst/>
          </a:prstGeom>
        </p:spPr>
      </p:pic>
      <p:sp>
        <p:nvSpPr>
          <p:cNvPr id="24" name="TextBox 23">
            <a:extLst>
              <a:ext uri="{FF2B5EF4-FFF2-40B4-BE49-F238E27FC236}">
                <a16:creationId xmlns:a16="http://schemas.microsoft.com/office/drawing/2014/main" id="{C0B63FE3-9709-B111-4100-C49CB7B0A916}"/>
              </a:ext>
            </a:extLst>
          </p:cNvPr>
          <p:cNvSpPr txBox="1"/>
          <p:nvPr/>
        </p:nvSpPr>
        <p:spPr>
          <a:xfrm>
            <a:off x="449330" y="5794143"/>
            <a:ext cx="2088232" cy="58477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a:ea typeface="+mn-ea"/>
                <a:cs typeface="+mn-cs"/>
              </a:rPr>
              <a:t>Users, passwords, personal, position</a:t>
            </a:r>
          </a:p>
        </p:txBody>
      </p:sp>
      <p:sp>
        <p:nvSpPr>
          <p:cNvPr id="25" name="Rectangle 24">
            <a:extLst>
              <a:ext uri="{FF2B5EF4-FFF2-40B4-BE49-F238E27FC236}">
                <a16:creationId xmlns:a16="http://schemas.microsoft.com/office/drawing/2014/main" id="{5D4D4817-E8B5-EDBC-B1B2-30112D5562A2}"/>
              </a:ext>
            </a:extLst>
          </p:cNvPr>
          <p:cNvSpPr/>
          <p:nvPr/>
        </p:nvSpPr>
        <p:spPr>
          <a:xfrm>
            <a:off x="621803" y="4051584"/>
            <a:ext cx="1224137" cy="4741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login</a:t>
            </a:r>
          </a:p>
        </p:txBody>
      </p:sp>
      <p:cxnSp>
        <p:nvCxnSpPr>
          <p:cNvPr id="27" name="Straight Arrow Connector 26">
            <a:extLst>
              <a:ext uri="{FF2B5EF4-FFF2-40B4-BE49-F238E27FC236}">
                <a16:creationId xmlns:a16="http://schemas.microsoft.com/office/drawing/2014/main" id="{B48E8EBB-7FE0-6B60-E7FE-5160BA855C1B}"/>
              </a:ext>
            </a:extLst>
          </p:cNvPr>
          <p:cNvCxnSpPr/>
          <p:nvPr/>
        </p:nvCxnSpPr>
        <p:spPr>
          <a:xfrm flipV="1">
            <a:off x="1917948" y="378904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B894C64-2C4B-A503-F2F3-8B3498140526}"/>
              </a:ext>
            </a:extLst>
          </p:cNvPr>
          <p:cNvSpPr txBox="1"/>
          <p:nvPr/>
        </p:nvSpPr>
        <p:spPr>
          <a:xfrm>
            <a:off x="1936028" y="3902598"/>
            <a:ext cx="1188657"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a:ea typeface="+mn-ea"/>
                <a:cs typeface="+mn-cs"/>
              </a:rPr>
              <a:t>token</a:t>
            </a:r>
          </a:p>
        </p:txBody>
      </p:sp>
      <p:sp>
        <p:nvSpPr>
          <p:cNvPr id="29" name="Rectangle 28">
            <a:extLst>
              <a:ext uri="{FF2B5EF4-FFF2-40B4-BE49-F238E27FC236}">
                <a16:creationId xmlns:a16="http://schemas.microsoft.com/office/drawing/2014/main" id="{0E2FDBC5-FF1D-3913-8FC4-21202ABF1A7B}"/>
              </a:ext>
            </a:extLst>
          </p:cNvPr>
          <p:cNvSpPr/>
          <p:nvPr/>
        </p:nvSpPr>
        <p:spPr>
          <a:xfrm>
            <a:off x="1049583" y="3174838"/>
            <a:ext cx="1084389" cy="62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a:ea typeface="+mn-ea"/>
                <a:cs typeface="+mn-cs"/>
              </a:rPr>
              <a:t>browser</a:t>
            </a:r>
          </a:p>
        </p:txBody>
      </p:sp>
      <p:sp>
        <p:nvSpPr>
          <p:cNvPr id="30" name="TextBox 29">
            <a:extLst>
              <a:ext uri="{FF2B5EF4-FFF2-40B4-BE49-F238E27FC236}">
                <a16:creationId xmlns:a16="http://schemas.microsoft.com/office/drawing/2014/main" id="{BCE592B5-DC94-DD21-A20E-D73A448187F5}"/>
              </a:ext>
            </a:extLst>
          </p:cNvPr>
          <p:cNvSpPr txBox="1"/>
          <p:nvPr/>
        </p:nvSpPr>
        <p:spPr>
          <a:xfrm>
            <a:off x="2409618" y="3128175"/>
            <a:ext cx="1188657"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a:ea typeface="+mn-ea"/>
                <a:cs typeface="+mn-cs"/>
              </a:rPr>
              <a:t>token</a:t>
            </a:r>
          </a:p>
        </p:txBody>
      </p:sp>
      <p:pic>
        <p:nvPicPr>
          <p:cNvPr id="32" name="Picture 31">
            <a:extLst>
              <a:ext uri="{FF2B5EF4-FFF2-40B4-BE49-F238E27FC236}">
                <a16:creationId xmlns:a16="http://schemas.microsoft.com/office/drawing/2014/main" id="{3242C3F4-AD31-9ABF-A1BC-72EEE345ECC0}"/>
              </a:ext>
            </a:extLst>
          </p:cNvPr>
          <p:cNvPicPr>
            <a:picLocks noChangeAspect="1"/>
          </p:cNvPicPr>
          <p:nvPr/>
        </p:nvPicPr>
        <p:blipFill>
          <a:blip r:embed="rId7"/>
          <a:stretch>
            <a:fillRect/>
          </a:stretch>
        </p:blipFill>
        <p:spPr>
          <a:xfrm>
            <a:off x="8225331" y="2344233"/>
            <a:ext cx="2045546" cy="2526161"/>
          </a:xfrm>
          <a:prstGeom prst="rect">
            <a:avLst/>
          </a:prstGeom>
        </p:spPr>
      </p:pic>
      <p:cxnSp>
        <p:nvCxnSpPr>
          <p:cNvPr id="34" name="Connector: Elbow 33">
            <a:extLst>
              <a:ext uri="{FF2B5EF4-FFF2-40B4-BE49-F238E27FC236}">
                <a16:creationId xmlns:a16="http://schemas.microsoft.com/office/drawing/2014/main" id="{523D07E7-C163-5EEE-C87A-9896E156810E}"/>
              </a:ext>
            </a:extLst>
          </p:cNvPr>
          <p:cNvCxnSpPr>
            <a:endCxn id="32" idx="2"/>
          </p:cNvCxnSpPr>
          <p:nvPr/>
        </p:nvCxnSpPr>
        <p:spPr>
          <a:xfrm flipV="1">
            <a:off x="6886500" y="4870394"/>
            <a:ext cx="2361604" cy="548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4ABC3B23-0CDB-6787-A17B-CE70A22A623A}"/>
              </a:ext>
            </a:extLst>
          </p:cNvPr>
          <p:cNvCxnSpPr/>
          <p:nvPr/>
        </p:nvCxnSpPr>
        <p:spPr>
          <a:xfrm rot="10800000" flipV="1">
            <a:off x="6742485" y="4827890"/>
            <a:ext cx="3036723" cy="866444"/>
          </a:xfrm>
          <a:prstGeom prst="bentConnector3">
            <a:avLst>
              <a:gd name="adj1" fmla="val -48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434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B4188-AD4F-9EFA-E4AF-690639D9AB6C}"/>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329CB83-536C-82A7-E1E5-6B5E229595CC}"/>
              </a:ext>
            </a:extLst>
          </p:cNvPr>
          <p:cNvSpPr/>
          <p:nvPr/>
        </p:nvSpPr>
        <p:spPr>
          <a:xfrm>
            <a:off x="619397" y="4732884"/>
            <a:ext cx="7920881" cy="20054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7">
            <a:extLst>
              <a:ext uri="{FF2B5EF4-FFF2-40B4-BE49-F238E27FC236}">
                <a16:creationId xmlns:a16="http://schemas.microsoft.com/office/drawing/2014/main" id="{A5FC425F-CAEC-6DB5-CEAD-AF630908A5E3}"/>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XSUAA – User Account and Authorization</a:t>
            </a:r>
            <a:endParaRPr kumimoji="0" lang="en-IN"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FE840135-43ED-A8BC-7601-5ED7321B27CD}"/>
              </a:ext>
            </a:extLst>
          </p:cNvPr>
          <p:cNvSpPr txBox="1"/>
          <p:nvPr/>
        </p:nvSpPr>
        <p:spPr>
          <a:xfrm>
            <a:off x="6555" y="634310"/>
            <a:ext cx="12182270" cy="4062628"/>
          </a:xfrm>
          <a:prstGeom prst="rect">
            <a:avLst/>
          </a:prstGeom>
          <a:noFill/>
        </p:spPr>
        <p:txBody>
          <a:bodyPr wrap="square" lIns="121899" tIns="60949" rIns="121899" bIns="60949"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Since we as a SAP developer do not want to learn how every IDP works differently and their respective documentation, SAP offers a special </a:t>
            </a:r>
            <a:r>
              <a:rPr kumimoji="0" lang="en-IN" sz="1600" b="1" i="0" u="sng" strike="noStrike" kern="1200" cap="none" spc="0" normalizeH="0" baseline="0" noProof="0" dirty="0">
                <a:ln>
                  <a:noFill/>
                </a:ln>
                <a:solidFill>
                  <a:prstClr val="black"/>
                </a:solidFill>
                <a:effectLst/>
                <a:uLnTx/>
                <a:uFillTx/>
                <a:latin typeface="Calibri"/>
                <a:ea typeface="+mn-ea"/>
                <a:cs typeface="+mn-cs"/>
              </a:rPr>
              <a:t>built-in component </a:t>
            </a:r>
            <a:r>
              <a:rPr kumimoji="0" lang="en-IN" sz="1600" b="0" i="0" u="none" strike="noStrike" kern="1200" cap="none" spc="0" normalizeH="0" baseline="0" noProof="0" dirty="0">
                <a:ln>
                  <a:noFill/>
                </a:ln>
                <a:solidFill>
                  <a:prstClr val="black"/>
                </a:solidFill>
                <a:effectLst/>
                <a:uLnTx/>
                <a:uFillTx/>
                <a:latin typeface="Calibri"/>
                <a:ea typeface="+mn-ea"/>
                <a:cs typeface="+mn-cs"/>
              </a:rPr>
              <a:t>called XSUAA in Cloud Foundry environment. The XSUAA offers below:</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It communications for us with IDP maintained in the trust configuration in our BTP account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It will redirect our BTP application request to IDP automatically</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It ensures the security of all our BTP applications</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It manages our application security, but as a developer our CAPM app, we need to inform the XSUAA, hey XSUAA, these are the permissions of my custom app.</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As a developer we need to write a security configuration file in our BTP CAPM App which contains the required permissions which as a developer we need for our functionality. We do it using a file called </a:t>
            </a:r>
            <a:r>
              <a:rPr kumimoji="0" lang="en-IN" sz="1600" b="1" i="0" u="none" strike="noStrike" kern="1200" cap="none" spc="0" normalizeH="0" baseline="0" noProof="0" dirty="0" err="1">
                <a:ln>
                  <a:noFill/>
                </a:ln>
                <a:solidFill>
                  <a:prstClr val="black"/>
                </a:solidFill>
                <a:effectLst/>
                <a:uLnTx/>
                <a:uFillTx/>
                <a:latin typeface="Calibri"/>
                <a:ea typeface="+mn-ea"/>
                <a:cs typeface="+mn-cs"/>
              </a:rPr>
              <a:t>xs-security.json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The file must follow the format as per SAP guideline - </a:t>
            </a:r>
            <a:r>
              <a:rPr kumimoji="0" lang="en-IN" sz="1600" b="0" i="0" u="none" strike="noStrike" kern="1200" cap="none" spc="0" normalizeH="0" baseline="0" noProof="0" dirty="0">
                <a:ln>
                  <a:noFill/>
                </a:ln>
                <a:solidFill>
                  <a:prstClr val="black"/>
                </a:solidFill>
                <a:effectLst/>
                <a:uLnTx/>
                <a:uFillTx/>
                <a:latin typeface="Calibri"/>
                <a:ea typeface="+mn-ea"/>
                <a:cs typeface="+mn-cs"/>
                <a:hlinkClick r:id="rId2"/>
              </a:rPr>
              <a:t>https://help.sap.com/docs/btp/sap-business-technology-platform/application-security-descriptor-configuration-syntax</a:t>
            </a:r>
            <a:endParaRPr kumimoji="0" lang="en-IN" sz="16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Usually you can simply define and start with some basic permissions like Viewer, Editor, Approve and Reject (smallest level of permissions you want to apply to your app – called as scope)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We need to also create a role template using these scopes, one role template can contain multiple scopes (equal to an authorization object)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Additionally we can also control row level permissions using properties (called attributes)</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Accept the SAML token from IDP, and after verification issues a CF specific auth token called JWT token (JSON Web Token)</a:t>
            </a:r>
          </a:p>
        </p:txBody>
      </p:sp>
      <p:sp>
        <p:nvSpPr>
          <p:cNvPr id="4" name="TextBox 3">
            <a:extLst>
              <a:ext uri="{FF2B5EF4-FFF2-40B4-BE49-F238E27FC236}">
                <a16:creationId xmlns:a16="http://schemas.microsoft.com/office/drawing/2014/main" id="{8B72970B-BE69-39F4-DC24-2A228F9EE585}"/>
              </a:ext>
            </a:extLst>
          </p:cNvPr>
          <p:cNvSpPr txBox="1"/>
          <p:nvPr/>
        </p:nvSpPr>
        <p:spPr>
          <a:xfrm>
            <a:off x="9664615" y="6550224"/>
            <a:ext cx="2524210" cy="307776"/>
          </a:xfrm>
          <a:prstGeom prst="rect">
            <a:avLst/>
          </a:prstGeom>
          <a:noFill/>
        </p:spPr>
        <p:txBody>
          <a:bodyPr wrap="square" lIns="121899" tIns="60949" rIns="121899" bIns="60949">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rPr>
              <a:t>www.anubhavtrainings.com</a:t>
            </a:r>
            <a:endParaRPr kumimoji="0" lang="en-IN"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624BA3F7-E0D2-B0B9-EFAD-832CFBB2D8B8}"/>
              </a:ext>
            </a:extLst>
          </p:cNvPr>
          <p:cNvPicPr>
            <a:picLocks noChangeAspect="1"/>
          </p:cNvPicPr>
          <p:nvPr/>
        </p:nvPicPr>
        <p:blipFill>
          <a:blip r:embed="rId3"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D69B9BDD-B889-7796-A68C-718F94EF7D9D}"/>
              </a:ext>
            </a:extLst>
          </p:cNvPr>
          <p:cNvSpPr txBox="1"/>
          <p:nvPr/>
        </p:nvSpPr>
        <p:spPr>
          <a:xfrm>
            <a:off x="417" y="6445988"/>
            <a:ext cx="505103" cy="292366"/>
          </a:xfrm>
          <a:prstGeom prst="rect">
            <a:avLst/>
          </a:prstGeom>
          <a:noFill/>
        </p:spPr>
        <p:txBody>
          <a:bodyPr wrap="square" lIns="121899" tIns="60949" rIns="121899" bIns="60949"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11</a:t>
            </a:r>
            <a:endParaRPr kumimoji="0" lang="en-IN"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B20AF189-CD7E-DA33-702E-0FDFE44A7985}"/>
              </a:ext>
            </a:extLst>
          </p:cNvPr>
          <p:cNvSpPr/>
          <p:nvPr/>
        </p:nvSpPr>
        <p:spPr>
          <a:xfrm>
            <a:off x="979438" y="5052708"/>
            <a:ext cx="1872208" cy="902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alibri"/>
                <a:ea typeface="+mn-ea"/>
                <a:cs typeface="+mn-cs"/>
              </a:rPr>
              <a:t>Scopes</a:t>
            </a:r>
            <a:endParaRPr kumimoji="0" lang="en-IN" sz="14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Calibri"/>
                <a:ea typeface="+mn-ea"/>
                <a:cs typeface="+mn-cs"/>
              </a:rPr>
              <a:t>(granular level permissions)</a:t>
            </a:r>
          </a:p>
        </p:txBody>
      </p:sp>
      <p:sp>
        <p:nvSpPr>
          <p:cNvPr id="9" name="Rectangle 8">
            <a:extLst>
              <a:ext uri="{FF2B5EF4-FFF2-40B4-BE49-F238E27FC236}">
                <a16:creationId xmlns:a16="http://schemas.microsoft.com/office/drawing/2014/main" id="{DA6996ED-5F5D-DDFE-1C29-C5BB3A54AF59}"/>
              </a:ext>
            </a:extLst>
          </p:cNvPr>
          <p:cNvSpPr/>
          <p:nvPr/>
        </p:nvSpPr>
        <p:spPr>
          <a:xfrm>
            <a:off x="4003774" y="4904035"/>
            <a:ext cx="3888432" cy="1151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alibri"/>
                <a:ea typeface="+mn-ea"/>
                <a:cs typeface="+mn-cs"/>
              </a:rPr>
              <a:t>Role template</a:t>
            </a:r>
            <a:endParaRPr kumimoji="0" lang="en-IN" sz="14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Calibri"/>
                <a:ea typeface="+mn-ea"/>
                <a:cs typeface="+mn-cs"/>
              </a:rPr>
              <a:t>(A skeleton to create final role in BTP account later on which defines the collection of permissions)</a:t>
            </a:r>
          </a:p>
        </p:txBody>
      </p:sp>
      <p:cxnSp>
        <p:nvCxnSpPr>
          <p:cNvPr id="11" name="Straight Connector 10">
            <a:extLst>
              <a:ext uri="{FF2B5EF4-FFF2-40B4-BE49-F238E27FC236}">
                <a16:creationId xmlns:a16="http://schemas.microsoft.com/office/drawing/2014/main" id="{B1D6AC1D-5C49-7012-4DF4-43FC7A10FA73}"/>
              </a:ext>
            </a:extLst>
          </p:cNvPr>
          <p:cNvCxnSpPr>
            <a:stCxn id="7" idx="3"/>
            <a:endCxn id="9" idx="1"/>
          </p:cNvCxnSpPr>
          <p:nvPr/>
        </p:nvCxnSpPr>
        <p:spPr>
          <a:xfrm flipV="1">
            <a:off x="2851646" y="5479780"/>
            <a:ext cx="1152128" cy="24151"/>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4CD5C7-7E75-11D2-330C-CCFB3F95904B}"/>
              </a:ext>
            </a:extLst>
          </p:cNvPr>
          <p:cNvSpPr txBox="1"/>
          <p:nvPr/>
        </p:nvSpPr>
        <p:spPr>
          <a:xfrm>
            <a:off x="2995662" y="5065586"/>
            <a:ext cx="1080120"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4" name="TextBox 13">
            <a:extLst>
              <a:ext uri="{FF2B5EF4-FFF2-40B4-BE49-F238E27FC236}">
                <a16:creationId xmlns:a16="http://schemas.microsoft.com/office/drawing/2014/main" id="{9422B2E1-EED7-66E2-4A73-53672A4BCF98}"/>
              </a:ext>
            </a:extLst>
          </p:cNvPr>
          <p:cNvSpPr txBox="1"/>
          <p:nvPr/>
        </p:nvSpPr>
        <p:spPr>
          <a:xfrm>
            <a:off x="622882" y="4689289"/>
            <a:ext cx="1728192"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err="1">
                <a:ln>
                  <a:noFill/>
                </a:ln>
                <a:solidFill>
                  <a:prstClr val="black"/>
                </a:solidFill>
                <a:effectLst/>
                <a:uLnTx/>
                <a:uFillTx/>
                <a:latin typeface="Calibri"/>
                <a:ea typeface="+mn-ea"/>
                <a:cs typeface="+mn-cs"/>
              </a:rPr>
              <a:t>xs-security.json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EB534E75-0EC6-402D-EAE7-E76F530C0A59}"/>
              </a:ext>
            </a:extLst>
          </p:cNvPr>
          <p:cNvSpPr/>
          <p:nvPr/>
        </p:nvSpPr>
        <p:spPr>
          <a:xfrm>
            <a:off x="979438" y="6241905"/>
            <a:ext cx="2738710" cy="4081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Attributes</a:t>
            </a:r>
          </a:p>
        </p:txBody>
      </p:sp>
      <p:cxnSp>
        <p:nvCxnSpPr>
          <p:cNvPr id="17" name="Connector: Elbow 16">
            <a:extLst>
              <a:ext uri="{FF2B5EF4-FFF2-40B4-BE49-F238E27FC236}">
                <a16:creationId xmlns:a16="http://schemas.microsoft.com/office/drawing/2014/main" id="{F469D9F7-393F-7CAF-D633-289BA6F2A1B1}"/>
              </a:ext>
            </a:extLst>
          </p:cNvPr>
          <p:cNvCxnSpPr>
            <a:stCxn id="7" idx="2"/>
            <a:endCxn id="15" idx="0"/>
          </p:cNvCxnSpPr>
          <p:nvPr/>
        </p:nvCxnSpPr>
        <p:spPr>
          <a:xfrm rot="16200000" flipH="1">
            <a:off x="1988792" y="5881903"/>
            <a:ext cx="286751" cy="433251"/>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437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ED580-C0B3-1C98-FBB3-1B6524A7BB66}"/>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2B8A3418-B2C1-0FB7-0690-DF08D0E7F052}"/>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latin typeface="Cooper Black" panose="0208090404030B020404" pitchFamily="18" charset="0"/>
                <a:cs typeface="Times New Roman" panose="02020603050405020304" pitchFamily="18" charset="0"/>
              </a:rPr>
              <a:t>Mta.yaml</a:t>
            </a:r>
            <a:r>
              <a:rPr lang="en-US" sz="3200" dirty="0">
                <a:latin typeface="Cooper Black" panose="0208090404030B020404" pitchFamily="18" charset="0"/>
                <a:cs typeface="Times New Roman" panose="02020603050405020304" pitchFamily="18" charset="0"/>
              </a:rPr>
              <a:t> – Application Deployment Descriptor</a:t>
            </a:r>
            <a:endParaRPr lang="en-IN" sz="3200" dirty="0">
              <a:latin typeface="Cooper Black" panose="0208090404030B0204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74A26A1-FE95-A74A-5137-ACC974534C36}"/>
              </a:ext>
            </a:extLst>
          </p:cNvPr>
          <p:cNvSpPr txBox="1"/>
          <p:nvPr/>
        </p:nvSpPr>
        <p:spPr>
          <a:xfrm>
            <a:off x="177646" y="654346"/>
            <a:ext cx="11486844" cy="5109069"/>
          </a:xfrm>
          <a:prstGeom prst="rect">
            <a:avLst/>
          </a:prstGeom>
          <a:noFill/>
        </p:spPr>
        <p:txBody>
          <a:bodyPr wrap="square" lIns="121899" tIns="60949" rIns="121899" bIns="60949" rtlCol="0">
            <a:spAutoFit/>
          </a:bodyPr>
          <a:lstStyle/>
          <a:p>
            <a:r>
              <a:rPr lang="en-IN" sz="1800" dirty="0"/>
              <a:t>This is a special file which is an advance version of </a:t>
            </a:r>
            <a:r>
              <a:rPr lang="en-IN" sz="1800" dirty="0" err="1"/>
              <a:t>manifest.yml</a:t>
            </a:r>
            <a:r>
              <a:rPr lang="en-IN" sz="1800" dirty="0"/>
              <a:t> to describe about our microservices which are part of our project. It contains the entire project details, version, type etc. along with</a:t>
            </a:r>
          </a:p>
          <a:p>
            <a:r>
              <a:rPr lang="en-IN" sz="1800" dirty="0"/>
              <a:t>Modules – contain all the multiple microservices like DB, App, </a:t>
            </a:r>
            <a:r>
              <a:rPr lang="en-IN" sz="1800" dirty="0" err="1"/>
              <a:t>Srv</a:t>
            </a:r>
            <a:r>
              <a:rPr lang="en-IN" sz="1800" dirty="0"/>
              <a:t> etc. which could be built using many different technologies like html5, </a:t>
            </a:r>
            <a:r>
              <a:rPr lang="en-IN" sz="1800" dirty="0" err="1"/>
              <a:t>nodejs</a:t>
            </a:r>
            <a:r>
              <a:rPr lang="en-IN" sz="1800" dirty="0"/>
              <a:t>, java, db.</a:t>
            </a:r>
          </a:p>
          <a:p>
            <a:r>
              <a:rPr lang="en-IN" sz="1800" dirty="0"/>
              <a:t>Resources – list of backing services (instance based services) required by our microservices (modules) to run application in </a:t>
            </a:r>
            <a:r>
              <a:rPr lang="en-IN" sz="1800" dirty="0" err="1"/>
              <a:t>btp</a:t>
            </a:r>
            <a:r>
              <a:rPr lang="en-IN" sz="1800" dirty="0"/>
              <a:t>.</a:t>
            </a:r>
          </a:p>
          <a:p>
            <a:endParaRPr lang="en-IN" sz="1800" dirty="0"/>
          </a:p>
          <a:p>
            <a:r>
              <a:rPr lang="en-IN" sz="1800" dirty="0"/>
              <a:t>For our current app</a:t>
            </a:r>
          </a:p>
          <a:p>
            <a:pPr marL="342900" indent="-342900">
              <a:buAutoNum type="arabicPeriod"/>
            </a:pPr>
            <a:r>
              <a:rPr lang="en-IN" sz="1800" dirty="0"/>
              <a:t>Db deployer module – responsible to create a new container which is central for all the end users. It will use the </a:t>
            </a:r>
            <a:r>
              <a:rPr lang="en-IN" sz="1800" dirty="0" err="1"/>
              <a:t>hdi</a:t>
            </a:r>
            <a:r>
              <a:rPr lang="en-IN" sz="1800" dirty="0"/>
              <a:t> microservice (like mickey) at runtime to interact with </a:t>
            </a:r>
            <a:r>
              <a:rPr lang="en-IN" sz="1800" dirty="0" err="1"/>
              <a:t>db</a:t>
            </a:r>
            <a:r>
              <a:rPr lang="en-IN" sz="1800" dirty="0"/>
              <a:t> and deploy our </a:t>
            </a:r>
            <a:r>
              <a:rPr lang="en-IN" sz="1800" dirty="0" err="1"/>
              <a:t>db</a:t>
            </a:r>
            <a:r>
              <a:rPr lang="en-IN" sz="1800" dirty="0"/>
              <a:t> artefacts. Start-deploy-stop</a:t>
            </a:r>
          </a:p>
          <a:p>
            <a:pPr marL="342900" indent="-342900">
              <a:buAutoNum type="arabicPeriod"/>
            </a:pPr>
            <a:r>
              <a:rPr lang="en-IN" sz="1800" dirty="0"/>
              <a:t>Node </a:t>
            </a:r>
            <a:r>
              <a:rPr lang="en-IN" sz="1800" dirty="0" err="1"/>
              <a:t>js</a:t>
            </a:r>
            <a:r>
              <a:rPr lang="en-IN" sz="1800" dirty="0"/>
              <a:t> CAPM based SRV module – which contains the information about cap application where the runtime is node </a:t>
            </a:r>
            <a:r>
              <a:rPr lang="en-IN" sz="1800" dirty="0" err="1"/>
              <a:t>js</a:t>
            </a:r>
            <a:r>
              <a:rPr lang="en-IN" sz="1800" dirty="0"/>
              <a:t>, responsible to offer the </a:t>
            </a:r>
            <a:r>
              <a:rPr lang="en-IN" sz="1800" dirty="0" err="1"/>
              <a:t>odata</a:t>
            </a:r>
            <a:r>
              <a:rPr lang="en-IN" sz="1800" dirty="0"/>
              <a:t> services for CURDQ operations as microservice in cloud. It also use the </a:t>
            </a:r>
            <a:r>
              <a:rPr lang="en-IN" sz="1800" dirty="0" err="1"/>
              <a:t>hdi</a:t>
            </a:r>
            <a:r>
              <a:rPr lang="en-IN" sz="1800" dirty="0"/>
              <a:t> microservice as resource to communicate with HANA Cloud. Also there will be one more resource of type </a:t>
            </a:r>
            <a:r>
              <a:rPr lang="en-IN" sz="1800" dirty="0" err="1"/>
              <a:t>xsuaa</a:t>
            </a:r>
            <a:r>
              <a:rPr lang="en-IN" sz="1800" dirty="0"/>
              <a:t> backing service which pick the </a:t>
            </a:r>
            <a:r>
              <a:rPr lang="en-IN" sz="1800" dirty="0" err="1"/>
              <a:t>xs-security.json</a:t>
            </a:r>
            <a:r>
              <a:rPr lang="en-IN" sz="1800" dirty="0"/>
              <a:t> file from our project and inform XSUAA about roles which we need for our app.</a:t>
            </a:r>
          </a:p>
          <a:p>
            <a:pPr marL="342900" indent="-342900">
              <a:buAutoNum type="arabicPeriod"/>
            </a:pPr>
            <a:endParaRPr lang="en-IN" sz="1800" dirty="0"/>
          </a:p>
          <a:p>
            <a:endParaRPr lang="en-IN" sz="1800" dirty="0"/>
          </a:p>
          <a:p>
            <a:endParaRPr lang="en-IN" sz="1800" dirty="0"/>
          </a:p>
        </p:txBody>
      </p:sp>
      <p:sp>
        <p:nvSpPr>
          <p:cNvPr id="4" name="TextBox 3">
            <a:extLst>
              <a:ext uri="{FF2B5EF4-FFF2-40B4-BE49-F238E27FC236}">
                <a16:creationId xmlns:a16="http://schemas.microsoft.com/office/drawing/2014/main" id="{4E1B4C7D-9618-5C36-3A78-7E6454AAB2C8}"/>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87FD8980-7B6E-E396-7E0A-E1D342F7763E}"/>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B6F70630-2921-9256-408C-D3C131A7E18E}"/>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spTree>
    <p:extLst>
      <p:ext uri="{BB962C8B-B14F-4D97-AF65-F5344CB8AC3E}">
        <p14:creationId xmlns:p14="http://schemas.microsoft.com/office/powerpoint/2010/main" val="2470529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7E6EE-5B13-3259-F3A3-C3946589019E}"/>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73ED79D1-BB6F-EB42-6B90-DF9E69E2989C}"/>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App Router</a:t>
            </a:r>
            <a:endParaRPr kumimoji="0" lang="en-IN"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DE88F003-80BA-100C-1F31-31BCBF626863}"/>
              </a:ext>
            </a:extLst>
          </p:cNvPr>
          <p:cNvSpPr txBox="1"/>
          <p:nvPr/>
        </p:nvSpPr>
        <p:spPr>
          <a:xfrm>
            <a:off x="177646" y="654346"/>
            <a:ext cx="11486844" cy="5047513"/>
          </a:xfrm>
          <a:prstGeom prst="rect">
            <a:avLst/>
          </a:prstGeom>
          <a:noFill/>
        </p:spPr>
        <p:txBody>
          <a:bodyPr wrap="square" lIns="121899" tIns="60949" rIns="121899" bIns="60949" rtlCol="0">
            <a:sp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A node application which we as a developer needs to implement in our cap project. It takes care of all the redirection between IDP and XSUAA</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It also bring the JWT token from XSUAA and gives it to our individual services inside our app</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Provide a single entry point for entire application so our user wont get confused with microservice architecture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It is built using a standard module called </a:t>
            </a:r>
            <a:r>
              <a:rPr kumimoji="0" lang="en-IN" sz="1800" b="1" i="0" u="none" strike="noStrike" kern="1200" cap="none" spc="0" normalizeH="0" baseline="0" noProof="0" dirty="0">
                <a:ln>
                  <a:noFill/>
                </a:ln>
                <a:solidFill>
                  <a:prstClr val="black"/>
                </a:solidFill>
                <a:effectLst/>
                <a:uLnTx/>
                <a:uFillTx/>
                <a:latin typeface="Calibri"/>
                <a:ea typeface="+mn-ea"/>
                <a:cs typeface="+mn-cs"/>
              </a:rPr>
              <a:t>@sap/approuter</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All the interservice communication will also be taken care by the app router</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Steps</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Go to the app folder – cd </a:t>
            </a:r>
            <a:r>
              <a:rPr kumimoji="0" lang="en-IN" sz="1800" b="0" i="0" u="none" strike="noStrike" kern="1200" cap="none" spc="0" normalizeH="0" baseline="0" noProof="0" dirty="0" err="1">
                <a:ln>
                  <a:noFill/>
                </a:ln>
                <a:solidFill>
                  <a:prstClr val="black"/>
                </a:solidFill>
                <a:effectLst/>
                <a:uLnTx/>
                <a:uFillTx/>
                <a:latin typeface="Calibri"/>
                <a:ea typeface="+mn-ea"/>
                <a:cs typeface="+mn-cs"/>
              </a:rPr>
              <a:t>mycapapp</a:t>
            </a:r>
            <a:r>
              <a:rPr kumimoji="0" lang="en-IN" sz="1800" b="0" i="0" u="none" strike="noStrike" kern="1200" cap="none" spc="0" normalizeH="0" baseline="0" noProof="0" dirty="0">
                <a:ln>
                  <a:noFill/>
                </a:ln>
                <a:solidFill>
                  <a:prstClr val="black"/>
                </a:solidFill>
                <a:effectLst/>
                <a:uLnTx/>
                <a:uFillTx/>
                <a:latin typeface="Calibri"/>
                <a:ea typeface="+mn-ea"/>
                <a:cs typeface="+mn-cs"/>
              </a:rPr>
              <a:t>/app</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Run the </a:t>
            </a:r>
            <a:r>
              <a:rPr kumimoji="0" lang="en-IN" sz="1800" b="1" i="0" u="none" strike="noStrike" kern="1200" cap="none" spc="0" normalizeH="0" baseline="0" noProof="0" dirty="0" err="1">
                <a:ln>
                  <a:noFill/>
                </a:ln>
                <a:solidFill>
                  <a:prstClr val="black"/>
                </a:solidFill>
                <a:effectLst/>
                <a:uLnTx/>
                <a:uFillTx/>
                <a:latin typeface="Calibri"/>
                <a:ea typeface="+mn-ea"/>
                <a:cs typeface="+mn-cs"/>
              </a:rPr>
              <a:t>npm</a:t>
            </a:r>
            <a:r>
              <a:rPr kumimoji="0" lang="en-IN" sz="1800" b="1" i="0" u="none" strike="noStrike" kern="1200" cap="none" spc="0" normalizeH="0" baseline="0" noProof="0" dirty="0">
                <a:ln>
                  <a:noFill/>
                </a:ln>
                <a:solidFill>
                  <a:prstClr val="black"/>
                </a:solidFill>
                <a:effectLst/>
                <a:uLnTx/>
                <a:uFillTx/>
                <a:latin typeface="Calibri"/>
                <a:ea typeface="+mn-ea"/>
                <a:cs typeface="+mn-cs"/>
              </a:rPr>
              <a:t> </a:t>
            </a:r>
            <a:r>
              <a:rPr kumimoji="0" lang="en-IN" sz="1800" b="1" i="0" u="none" strike="noStrike" kern="1200" cap="none" spc="0" normalizeH="0" baseline="0" noProof="0" dirty="0" err="1">
                <a:ln>
                  <a:noFill/>
                </a:ln>
                <a:solidFill>
                  <a:prstClr val="black"/>
                </a:solidFill>
                <a:effectLst/>
                <a:uLnTx/>
                <a:uFillTx/>
                <a:latin typeface="Calibri"/>
                <a:ea typeface="+mn-ea"/>
                <a:cs typeface="+mn-cs"/>
              </a:rPr>
              <a:t>init</a:t>
            </a:r>
            <a:r>
              <a:rPr kumimoji="0" lang="en-IN" sz="1800" b="0" i="0" u="none" strike="noStrike" kern="1200" cap="none" spc="0" normalizeH="0" baseline="0" noProof="0" dirty="0">
                <a:ln>
                  <a:noFill/>
                </a:ln>
                <a:solidFill>
                  <a:prstClr val="black"/>
                </a:solidFill>
                <a:effectLst/>
                <a:uLnTx/>
                <a:uFillTx/>
                <a:latin typeface="Calibri"/>
                <a:ea typeface="+mn-ea"/>
                <a:cs typeface="+mn-cs"/>
              </a:rPr>
              <a:t> command to initialize a new project, which creates a </a:t>
            </a:r>
            <a:r>
              <a:rPr kumimoji="0" lang="en-IN" sz="1800" b="0" i="0" u="none" strike="noStrike" kern="1200" cap="none" spc="0" normalizeH="0" baseline="0" noProof="0" dirty="0" err="1">
                <a:ln>
                  <a:noFill/>
                </a:ln>
                <a:solidFill>
                  <a:prstClr val="black"/>
                </a:solidFill>
                <a:effectLst/>
                <a:uLnTx/>
                <a:uFillTx/>
                <a:latin typeface="Calibri"/>
                <a:ea typeface="+mn-ea"/>
                <a:cs typeface="+mn-cs"/>
              </a:rPr>
              <a:t>package.json</a:t>
            </a:r>
            <a:r>
              <a:rPr kumimoji="0" lang="en-IN" sz="1800" b="0" i="0" u="none" strike="noStrike" kern="1200" cap="none" spc="0" normalizeH="0" baseline="0" noProof="0" dirty="0">
                <a:ln>
                  <a:noFill/>
                </a:ln>
                <a:solidFill>
                  <a:prstClr val="black"/>
                </a:solidFill>
                <a:effectLst/>
                <a:uLnTx/>
                <a:uFillTx/>
                <a:latin typeface="Calibri"/>
                <a:ea typeface="+mn-ea"/>
                <a:cs typeface="+mn-cs"/>
              </a:rPr>
              <a:t> inside app folder</a:t>
            </a: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Install </a:t>
            </a:r>
            <a:r>
              <a:rPr kumimoji="0" lang="en-IN" sz="1800" b="0" i="0" u="none" strike="noStrike" kern="1200" cap="none" spc="0" normalizeH="0" baseline="0" noProof="0" dirty="0" err="1">
                <a:ln>
                  <a:noFill/>
                </a:ln>
                <a:solidFill>
                  <a:prstClr val="black"/>
                </a:solidFill>
                <a:effectLst/>
                <a:uLnTx/>
                <a:uFillTx/>
                <a:latin typeface="Calibri"/>
                <a:ea typeface="+mn-ea"/>
                <a:cs typeface="+mn-cs"/>
              </a:rPr>
              <a:t>approuter</a:t>
            </a:r>
            <a:r>
              <a:rPr kumimoji="0" lang="en-IN" sz="1800" b="0" i="0" u="none" strike="noStrike" kern="1200" cap="none" spc="0" normalizeH="0" baseline="0" noProof="0" dirty="0">
                <a:ln>
                  <a:noFill/>
                </a:ln>
                <a:solidFill>
                  <a:prstClr val="black"/>
                </a:solidFill>
                <a:effectLst/>
                <a:uLnTx/>
                <a:uFillTx/>
                <a:latin typeface="Calibri"/>
                <a:ea typeface="+mn-ea"/>
                <a:cs typeface="+mn-cs"/>
              </a:rPr>
              <a:t> dependency – </a:t>
            </a:r>
            <a:r>
              <a:rPr kumimoji="0" lang="en-IN" sz="1800" b="0" i="0" u="none" strike="noStrike" kern="1200" cap="none" spc="0" normalizeH="0" baseline="0" noProof="0" dirty="0" err="1">
                <a:ln>
                  <a:noFill/>
                </a:ln>
                <a:solidFill>
                  <a:prstClr val="black"/>
                </a:solidFill>
                <a:effectLst/>
                <a:uLnTx/>
                <a:uFillTx/>
                <a:latin typeface="Calibri"/>
                <a:ea typeface="+mn-ea"/>
                <a:cs typeface="+mn-cs"/>
              </a:rPr>
              <a:t>npm</a:t>
            </a:r>
            <a:r>
              <a:rPr kumimoji="0" lang="en-IN" sz="1800" b="0" i="0" u="none" strike="noStrike" kern="1200" cap="none" spc="0" normalizeH="0" baseline="0" noProof="0" dirty="0">
                <a:ln>
                  <a:noFill/>
                </a:ln>
                <a:solidFill>
                  <a:prstClr val="black"/>
                </a:solidFill>
                <a:effectLst/>
                <a:uLnTx/>
                <a:uFillTx/>
                <a:latin typeface="Calibri"/>
                <a:ea typeface="+mn-ea"/>
                <a:cs typeface="+mn-cs"/>
              </a:rPr>
              <a:t> install @sap/approuter - </a:t>
            </a:r>
            <a:r>
              <a:rPr kumimoji="0" lang="en-IN" sz="1800" b="0" i="0" u="none" strike="noStrike" kern="1200" cap="none" spc="0" normalizeH="0" baseline="0" noProof="0" dirty="0">
                <a:ln>
                  <a:noFill/>
                </a:ln>
                <a:solidFill>
                  <a:prstClr val="black"/>
                </a:solidFill>
                <a:effectLst/>
                <a:uLnTx/>
                <a:uFillTx/>
                <a:latin typeface="Calibri"/>
                <a:ea typeface="+mn-ea"/>
                <a:cs typeface="+mn-cs"/>
                <a:hlinkClick r:id="rId2"/>
              </a:rPr>
              <a:t>https://www.npmjs.com/package/@sap/approuter</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1218987" rtl="0" eaLnBrk="1" fontAlgn="auto" latinLnBrk="0" hangingPunct="1">
              <a:lnSpc>
                <a:spcPct val="100000"/>
              </a:lnSpc>
              <a:spcBef>
                <a:spcPts val="0"/>
              </a:spcBef>
              <a:spcAft>
                <a:spcPts val="0"/>
              </a:spcAft>
              <a:buClrTx/>
              <a:buSzTx/>
              <a:buFontTx/>
              <a:buAutoNum type="arabicPeriod"/>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When the app is deployed to BTP cloud, the </a:t>
            </a:r>
            <a:r>
              <a:rPr kumimoji="0" lang="en-IN" sz="1800" b="0" i="0" u="none" strike="noStrike" kern="1200" cap="none" spc="0" normalizeH="0" baseline="0" noProof="0" dirty="0" err="1">
                <a:ln>
                  <a:noFill/>
                </a:ln>
                <a:solidFill>
                  <a:prstClr val="black"/>
                </a:solidFill>
                <a:effectLst/>
                <a:uLnTx/>
                <a:uFillTx/>
                <a:latin typeface="Calibri"/>
                <a:ea typeface="+mn-ea"/>
                <a:cs typeface="+mn-cs"/>
              </a:rPr>
              <a:t>approuter</a:t>
            </a:r>
            <a:r>
              <a:rPr kumimoji="0" lang="en-IN" sz="1800" b="0" i="0" u="none" strike="noStrike" kern="1200" cap="none" spc="0" normalizeH="0" baseline="0" noProof="0" dirty="0">
                <a:ln>
                  <a:noFill/>
                </a:ln>
                <a:solidFill>
                  <a:prstClr val="black"/>
                </a:solidFill>
                <a:effectLst/>
                <a:uLnTx/>
                <a:uFillTx/>
                <a:latin typeface="Calibri"/>
                <a:ea typeface="+mn-ea"/>
                <a:cs typeface="+mn-cs"/>
              </a:rPr>
              <a:t> should start automatically, for that we provide the start script</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srgbClr val="9CDCFE"/>
                </a:solidFill>
                <a:effectLst/>
                <a:highlight>
                  <a:srgbClr val="000080"/>
                </a:highlight>
                <a:uLnTx/>
                <a:uFillTx/>
                <a:latin typeface="Consolas" panose="020B0609020204030204" pitchFamily="49" charset="0"/>
                <a:ea typeface="+mn-ea"/>
                <a:cs typeface="+mn-cs"/>
              </a:rPr>
              <a:t>"start"</a:t>
            </a:r>
            <a:r>
              <a:rPr kumimoji="0" lang="nl-NL" sz="1400" b="0" i="0" u="none" strike="noStrike" kern="1200" cap="none" spc="0" normalizeH="0" baseline="0" noProof="0" dirty="0">
                <a:ln>
                  <a:noFill/>
                </a:ln>
                <a:solidFill>
                  <a:srgbClr val="D4D4D4"/>
                </a:solidFill>
                <a:effectLst/>
                <a:highlight>
                  <a:srgbClr val="000080"/>
                </a:highlight>
                <a:uLnTx/>
                <a:uFillTx/>
                <a:latin typeface="Consolas" panose="020B0609020204030204" pitchFamily="49" charset="0"/>
                <a:ea typeface="+mn-ea"/>
                <a:cs typeface="+mn-cs"/>
              </a:rPr>
              <a:t>: </a:t>
            </a:r>
            <a:r>
              <a:rPr kumimoji="0" lang="nl-NL" sz="1400" b="0" i="0" u="none" strike="noStrike" kern="1200" cap="none" spc="0" normalizeH="0" baseline="0" noProof="0" dirty="0">
                <a:ln>
                  <a:noFill/>
                </a:ln>
                <a:solidFill>
                  <a:srgbClr val="CE9178"/>
                </a:solidFill>
                <a:effectLst/>
                <a:highlight>
                  <a:srgbClr val="000080"/>
                </a:highlight>
                <a:uLnTx/>
                <a:uFillTx/>
                <a:latin typeface="Consolas" panose="020B0609020204030204" pitchFamily="49" charset="0"/>
                <a:ea typeface="+mn-ea"/>
                <a:cs typeface="+mn-cs"/>
              </a:rPr>
              <a:t>"node node_modules/@sap/approuter/approuter.js"</a:t>
            </a:r>
            <a:endParaRPr kumimoji="0" lang="nl-NL" sz="1400" b="0" i="0" u="none" strike="noStrike" kern="1200" cap="none" spc="0" normalizeH="0" baseline="0" noProof="0" dirty="0">
              <a:ln>
                <a:noFill/>
              </a:ln>
              <a:solidFill>
                <a:srgbClr val="D4D4D4"/>
              </a:solidFill>
              <a:effectLst/>
              <a:highlight>
                <a:srgbClr val="000080"/>
              </a:highlight>
              <a:uLnTx/>
              <a:uFillTx/>
              <a:latin typeface="Consolas" panose="020B0609020204030204" pitchFamily="49" charset="0"/>
              <a:ea typeface="+mn-ea"/>
              <a:cs typeface="+mn-cs"/>
            </a:endParaRPr>
          </a:p>
          <a:p>
            <a:pPr marL="342900" marR="0" lvl="0" indent="-342900" algn="l" defTabSz="1218987" rtl="0" eaLnBrk="1" fontAlgn="auto" latinLnBrk="0" hangingPunct="1">
              <a:lnSpc>
                <a:spcPct val="100000"/>
              </a:lnSpc>
              <a:spcBef>
                <a:spcPts val="0"/>
              </a:spcBef>
              <a:spcAft>
                <a:spcPts val="0"/>
              </a:spcAft>
              <a:buClrTx/>
              <a:buSzTx/>
              <a:buFontTx/>
              <a:buAutoNum type="arabicPeriod" startAt="5"/>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Just add a webapp/index.html as a sample UI so we can test the same</a:t>
            </a:r>
          </a:p>
          <a:p>
            <a:pPr marL="342900" marR="0" lvl="0" indent="-342900" algn="l" defTabSz="1218987" rtl="0" eaLnBrk="1" fontAlgn="auto" latinLnBrk="0" hangingPunct="1">
              <a:lnSpc>
                <a:spcPct val="100000"/>
              </a:lnSpc>
              <a:spcBef>
                <a:spcPts val="0"/>
              </a:spcBef>
              <a:spcAft>
                <a:spcPts val="0"/>
              </a:spcAft>
              <a:buClrTx/>
              <a:buSzTx/>
              <a:buFontTx/>
              <a:buAutoNum type="arabicPeriod" startAt="5"/>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Now we need to add the configuration to inform the </a:t>
            </a:r>
            <a:r>
              <a:rPr kumimoji="0" lang="en-IN" sz="1800" b="0" i="0" u="none" strike="noStrike" kern="1200" cap="none" spc="0" normalizeH="0" baseline="0" noProof="0" dirty="0" err="1">
                <a:ln>
                  <a:noFill/>
                </a:ln>
                <a:solidFill>
                  <a:prstClr val="black"/>
                </a:solidFill>
                <a:effectLst/>
                <a:uLnTx/>
                <a:uFillTx/>
                <a:latin typeface="Calibri"/>
                <a:ea typeface="+mn-ea"/>
                <a:cs typeface="+mn-cs"/>
              </a:rPr>
              <a:t>approuter</a:t>
            </a:r>
            <a:r>
              <a:rPr kumimoji="0" lang="en-IN" sz="1800" b="0" i="0" u="none" strike="noStrike" kern="1200" cap="none" spc="0" normalizeH="0" baseline="0" noProof="0" dirty="0">
                <a:ln>
                  <a:noFill/>
                </a:ln>
                <a:solidFill>
                  <a:prstClr val="black"/>
                </a:solidFill>
                <a:effectLst/>
                <a:uLnTx/>
                <a:uFillTx/>
                <a:latin typeface="Calibri"/>
                <a:ea typeface="+mn-ea"/>
                <a:cs typeface="+mn-cs"/>
              </a:rPr>
              <a:t> about our end points of the app, create a file under app folder called </a:t>
            </a:r>
            <a:r>
              <a:rPr kumimoji="0" lang="en-IN" sz="1800" b="0" i="0" u="none" strike="noStrike" kern="1200" cap="none" spc="0" normalizeH="0" baseline="0" noProof="0" dirty="0" err="1">
                <a:ln>
                  <a:noFill/>
                </a:ln>
                <a:solidFill>
                  <a:prstClr val="black"/>
                </a:solidFill>
                <a:effectLst/>
                <a:uLnTx/>
                <a:uFillTx/>
                <a:latin typeface="Calibri"/>
                <a:ea typeface="+mn-ea"/>
                <a:cs typeface="+mn-cs"/>
              </a:rPr>
              <a:t>xs-app.json</a:t>
            </a:r>
            <a:r>
              <a:rPr kumimoji="0" lang="en-IN" sz="1800" b="0" i="0" u="none" strike="noStrike" kern="1200" cap="none" spc="0" normalizeH="0" baseline="0" noProof="0" dirty="0">
                <a:ln>
                  <a:noFill/>
                </a:ln>
                <a:solidFill>
                  <a:prstClr val="black"/>
                </a:solidFill>
                <a:effectLst/>
                <a:uLnTx/>
                <a:uFillTx/>
                <a:latin typeface="Calibri"/>
                <a:ea typeface="+mn-ea"/>
                <a:cs typeface="+mn-cs"/>
              </a:rPr>
              <a:t> , you can read documentation here</a:t>
            </a:r>
          </a:p>
          <a:p>
            <a:pPr marL="342900" marR="0" lvl="0" indent="-342900" algn="l" defTabSz="1218987" rtl="0" eaLnBrk="1" fontAlgn="auto" latinLnBrk="0" hangingPunct="1">
              <a:lnSpc>
                <a:spcPct val="100000"/>
              </a:lnSpc>
              <a:spcBef>
                <a:spcPts val="0"/>
              </a:spcBef>
              <a:spcAft>
                <a:spcPts val="0"/>
              </a:spcAft>
              <a:buClrTx/>
              <a:buSzTx/>
              <a:buFontTx/>
              <a:buAutoNum type="arabicPeriod" startAt="5"/>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57995BBC-120C-98ED-8EE6-1EA900522300}"/>
              </a:ext>
            </a:extLst>
          </p:cNvPr>
          <p:cNvSpPr txBox="1"/>
          <p:nvPr/>
        </p:nvSpPr>
        <p:spPr>
          <a:xfrm>
            <a:off x="9664615" y="6550224"/>
            <a:ext cx="2524210" cy="307776"/>
          </a:xfrm>
          <a:prstGeom prst="rect">
            <a:avLst/>
          </a:prstGeom>
          <a:noFill/>
        </p:spPr>
        <p:txBody>
          <a:bodyPr wrap="square" lIns="121899" tIns="60949" rIns="121899" bIns="60949">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rPr>
              <a:t>www.anubhavtrainings.com</a:t>
            </a:r>
            <a:endParaRPr kumimoji="0" lang="en-IN"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CE032932-D1A8-9A2D-FF35-90C9FF5FF9C7}"/>
              </a:ext>
            </a:extLst>
          </p:cNvPr>
          <p:cNvPicPr>
            <a:picLocks noChangeAspect="1"/>
          </p:cNvPicPr>
          <p:nvPr/>
        </p:nvPicPr>
        <p:blipFill>
          <a:blip r:embed="rId3"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8F4EE2D2-18B6-FCD2-2EED-B5AED06DB730}"/>
              </a:ext>
            </a:extLst>
          </p:cNvPr>
          <p:cNvSpPr txBox="1"/>
          <p:nvPr/>
        </p:nvSpPr>
        <p:spPr>
          <a:xfrm>
            <a:off x="116700" y="6560282"/>
            <a:ext cx="505103" cy="292366"/>
          </a:xfrm>
          <a:prstGeom prst="rect">
            <a:avLst/>
          </a:prstGeom>
          <a:noFill/>
        </p:spPr>
        <p:txBody>
          <a:bodyPr wrap="square" lIns="121899" tIns="60949" rIns="121899" bIns="60949"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11</a:t>
            </a:r>
            <a:endParaRPr kumimoji="0" lang="en-IN"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5049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C5B1-970C-4352-BE99-660A83D085F4}"/>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330540B1-E16F-BD8C-6EFF-A742EEDAC30A}"/>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Real Life Example of App Router</a:t>
            </a:r>
            <a:endParaRPr kumimoji="0" lang="en-IN"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4" name="TextBox 3">
            <a:extLst>
              <a:ext uri="{FF2B5EF4-FFF2-40B4-BE49-F238E27FC236}">
                <a16:creationId xmlns:a16="http://schemas.microsoft.com/office/drawing/2014/main" id="{E964E945-B90E-E5F4-6748-ED66D7F85BB9}"/>
              </a:ext>
            </a:extLst>
          </p:cNvPr>
          <p:cNvSpPr txBox="1"/>
          <p:nvPr/>
        </p:nvSpPr>
        <p:spPr>
          <a:xfrm>
            <a:off x="9664615" y="6550224"/>
            <a:ext cx="2524210" cy="307776"/>
          </a:xfrm>
          <a:prstGeom prst="rect">
            <a:avLst/>
          </a:prstGeom>
          <a:noFill/>
        </p:spPr>
        <p:txBody>
          <a:bodyPr wrap="square" lIns="121899" tIns="60949" rIns="121899" bIns="60949">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rPr>
              <a:t>www.anubhavtrainings.com</a:t>
            </a:r>
            <a:endParaRPr kumimoji="0" lang="en-IN"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CB7074EB-2A82-732D-EA9C-2277B53BCA34}"/>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3B17812D-568B-6912-4FDF-EA530CC6D352}"/>
              </a:ext>
            </a:extLst>
          </p:cNvPr>
          <p:cNvSpPr txBox="1"/>
          <p:nvPr/>
        </p:nvSpPr>
        <p:spPr>
          <a:xfrm>
            <a:off x="116700" y="6560282"/>
            <a:ext cx="505103" cy="292366"/>
          </a:xfrm>
          <a:prstGeom prst="rect">
            <a:avLst/>
          </a:prstGeom>
          <a:noFill/>
        </p:spPr>
        <p:txBody>
          <a:bodyPr wrap="square" lIns="121899" tIns="60949" rIns="121899" bIns="60949"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11</a:t>
            </a:r>
            <a:endParaRPr kumimoji="0" lang="en-IN" sz="11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descr="A cartoon of a person&#10;&#10;AI-generated content may be incorrect.">
            <a:extLst>
              <a:ext uri="{FF2B5EF4-FFF2-40B4-BE49-F238E27FC236}">
                <a16:creationId xmlns:a16="http://schemas.microsoft.com/office/drawing/2014/main" id="{6971A0DD-462A-81B8-4FD3-4D8C727982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8274" y="1268760"/>
            <a:ext cx="975618" cy="1206950"/>
          </a:xfrm>
          <a:prstGeom prst="rect">
            <a:avLst/>
          </a:prstGeom>
        </p:spPr>
      </p:pic>
      <p:pic>
        <p:nvPicPr>
          <p:cNvPr id="10" name="Picture 9" descr="A person in a blue suit and tie&#10;&#10;AI-generated content may be incorrect.">
            <a:extLst>
              <a:ext uri="{FF2B5EF4-FFF2-40B4-BE49-F238E27FC236}">
                <a16:creationId xmlns:a16="http://schemas.microsoft.com/office/drawing/2014/main" id="{5613E3A7-9E96-8060-5B0E-D558C5EB48E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02324" y="837549"/>
            <a:ext cx="1812187" cy="1812187"/>
          </a:xfrm>
          <a:prstGeom prst="rect">
            <a:avLst/>
          </a:prstGeom>
        </p:spPr>
      </p:pic>
      <p:sp>
        <p:nvSpPr>
          <p:cNvPr id="11" name="Rectangle 10">
            <a:extLst>
              <a:ext uri="{FF2B5EF4-FFF2-40B4-BE49-F238E27FC236}">
                <a16:creationId xmlns:a16="http://schemas.microsoft.com/office/drawing/2014/main" id="{459FAF0C-43A0-9939-7143-DF8DD30C55A9}"/>
              </a:ext>
            </a:extLst>
          </p:cNvPr>
          <p:cNvSpPr/>
          <p:nvPr/>
        </p:nvSpPr>
        <p:spPr>
          <a:xfrm>
            <a:off x="9709272" y="2875155"/>
            <a:ext cx="2383130"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Locker</a:t>
            </a:r>
          </a:p>
        </p:txBody>
      </p:sp>
      <p:sp>
        <p:nvSpPr>
          <p:cNvPr id="12" name="Rectangle 11">
            <a:extLst>
              <a:ext uri="{FF2B5EF4-FFF2-40B4-BE49-F238E27FC236}">
                <a16:creationId xmlns:a16="http://schemas.microsoft.com/office/drawing/2014/main" id="{FBF0162E-B527-2019-38C6-1EFBBAA83E4E}"/>
              </a:ext>
            </a:extLst>
          </p:cNvPr>
          <p:cNvSpPr/>
          <p:nvPr/>
        </p:nvSpPr>
        <p:spPr>
          <a:xfrm>
            <a:off x="9724553" y="3603619"/>
            <a:ext cx="2383130"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FDs</a:t>
            </a:r>
          </a:p>
        </p:txBody>
      </p:sp>
      <p:sp>
        <p:nvSpPr>
          <p:cNvPr id="13" name="Rectangle 12">
            <a:extLst>
              <a:ext uri="{FF2B5EF4-FFF2-40B4-BE49-F238E27FC236}">
                <a16:creationId xmlns:a16="http://schemas.microsoft.com/office/drawing/2014/main" id="{F7D2E746-E7E3-7A23-3CFF-A2D84BB198F9}"/>
              </a:ext>
            </a:extLst>
          </p:cNvPr>
          <p:cNvSpPr/>
          <p:nvPr/>
        </p:nvSpPr>
        <p:spPr>
          <a:xfrm>
            <a:off x="9724553" y="4357471"/>
            <a:ext cx="2383130"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Loans</a:t>
            </a:r>
          </a:p>
        </p:txBody>
      </p:sp>
      <p:sp>
        <p:nvSpPr>
          <p:cNvPr id="14" name="Rectangle 13">
            <a:extLst>
              <a:ext uri="{FF2B5EF4-FFF2-40B4-BE49-F238E27FC236}">
                <a16:creationId xmlns:a16="http://schemas.microsoft.com/office/drawing/2014/main" id="{7D1CB5F9-84D4-B84F-9BFA-0E50C45832AA}"/>
              </a:ext>
            </a:extLst>
          </p:cNvPr>
          <p:cNvSpPr/>
          <p:nvPr/>
        </p:nvSpPr>
        <p:spPr>
          <a:xfrm>
            <a:off x="9724553" y="5098983"/>
            <a:ext cx="2383130"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Securities</a:t>
            </a:r>
          </a:p>
        </p:txBody>
      </p:sp>
      <p:sp>
        <p:nvSpPr>
          <p:cNvPr id="15" name="Rectangle 14">
            <a:extLst>
              <a:ext uri="{FF2B5EF4-FFF2-40B4-BE49-F238E27FC236}">
                <a16:creationId xmlns:a16="http://schemas.microsoft.com/office/drawing/2014/main" id="{C5A72FA8-B32D-742E-9888-AD7C4D43D821}"/>
              </a:ext>
            </a:extLst>
          </p:cNvPr>
          <p:cNvSpPr/>
          <p:nvPr/>
        </p:nvSpPr>
        <p:spPr>
          <a:xfrm>
            <a:off x="9730505" y="5841103"/>
            <a:ext cx="2383130"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Insurance</a:t>
            </a:r>
          </a:p>
        </p:txBody>
      </p:sp>
      <p:sp>
        <p:nvSpPr>
          <p:cNvPr id="16" name="TextBox 15">
            <a:extLst>
              <a:ext uri="{FF2B5EF4-FFF2-40B4-BE49-F238E27FC236}">
                <a16:creationId xmlns:a16="http://schemas.microsoft.com/office/drawing/2014/main" id="{D1BC056B-ABFA-B740-1094-1F67FF12CD05}"/>
              </a:ext>
            </a:extLst>
          </p:cNvPr>
          <p:cNvSpPr txBox="1"/>
          <p:nvPr/>
        </p:nvSpPr>
        <p:spPr>
          <a:xfrm>
            <a:off x="333772" y="764704"/>
            <a:ext cx="1728192"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mn-ea"/>
                <a:cs typeface="+mn-cs"/>
              </a:rPr>
              <a:t>Anubhav</a:t>
            </a:r>
          </a:p>
        </p:txBody>
      </p:sp>
      <p:cxnSp>
        <p:nvCxnSpPr>
          <p:cNvPr id="18" name="Straight Arrow Connector 17">
            <a:extLst>
              <a:ext uri="{FF2B5EF4-FFF2-40B4-BE49-F238E27FC236}">
                <a16:creationId xmlns:a16="http://schemas.microsoft.com/office/drawing/2014/main" id="{91B07DF6-0A82-CD23-AAB6-B0ACBBF00EDF}"/>
              </a:ext>
            </a:extLst>
          </p:cNvPr>
          <p:cNvCxnSpPr/>
          <p:nvPr/>
        </p:nvCxnSpPr>
        <p:spPr>
          <a:xfrm>
            <a:off x="1701924" y="1484784"/>
            <a:ext cx="3528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4B4A7FD-48A9-996E-3A71-D45639807948}"/>
              </a:ext>
            </a:extLst>
          </p:cNvPr>
          <p:cNvSpPr txBox="1"/>
          <p:nvPr/>
        </p:nvSpPr>
        <p:spPr>
          <a:xfrm>
            <a:off x="6454452" y="764704"/>
            <a:ext cx="2088232" cy="36933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a:ea typeface="+mn-ea"/>
                <a:cs typeface="+mn-cs"/>
              </a:rPr>
              <a:t>Representative</a:t>
            </a:r>
          </a:p>
        </p:txBody>
      </p:sp>
      <p:pic>
        <p:nvPicPr>
          <p:cNvPr id="21" name="Picture 20" descr="A machine with a screen and a screen&#10;&#10;AI-generated content may be incorrect.">
            <a:extLst>
              <a:ext uri="{FF2B5EF4-FFF2-40B4-BE49-F238E27FC236}">
                <a16:creationId xmlns:a16="http://schemas.microsoft.com/office/drawing/2014/main" id="{47EBEEFF-748A-FBFC-8D0C-6CCE0E0A9E1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b="33279"/>
          <a:stretch/>
        </p:blipFill>
        <p:spPr>
          <a:xfrm>
            <a:off x="253802" y="3701824"/>
            <a:ext cx="1728192" cy="1423055"/>
          </a:xfrm>
          <a:prstGeom prst="rect">
            <a:avLst/>
          </a:prstGeom>
        </p:spPr>
      </p:pic>
      <p:sp>
        <p:nvSpPr>
          <p:cNvPr id="22" name="TextBox 21">
            <a:extLst>
              <a:ext uri="{FF2B5EF4-FFF2-40B4-BE49-F238E27FC236}">
                <a16:creationId xmlns:a16="http://schemas.microsoft.com/office/drawing/2014/main" id="{C6D8D25D-1378-198B-7E57-AD166BB9A1D2}"/>
              </a:ext>
            </a:extLst>
          </p:cNvPr>
          <p:cNvSpPr txBox="1"/>
          <p:nvPr/>
        </p:nvSpPr>
        <p:spPr>
          <a:xfrm>
            <a:off x="3807296" y="6858000"/>
            <a:ext cx="4574232" cy="23083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3" name="Straight Arrow Connector 22">
            <a:extLst>
              <a:ext uri="{FF2B5EF4-FFF2-40B4-BE49-F238E27FC236}">
                <a16:creationId xmlns:a16="http://schemas.microsoft.com/office/drawing/2014/main" id="{7F420ACB-9BD0-7DAE-FA65-F28F23DEB6AF}"/>
              </a:ext>
            </a:extLst>
          </p:cNvPr>
          <p:cNvCxnSpPr>
            <a:cxnSpLocks/>
            <a:stCxn id="10" idx="1"/>
          </p:cNvCxnSpPr>
          <p:nvPr/>
        </p:nvCxnSpPr>
        <p:spPr>
          <a:xfrm flipH="1" flipV="1">
            <a:off x="1701924" y="1714160"/>
            <a:ext cx="3600400" cy="29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CDF631D-8D7D-17BF-B42E-A1FCEA7585A4}"/>
              </a:ext>
            </a:extLst>
          </p:cNvPr>
          <p:cNvCxnSpPr/>
          <p:nvPr/>
        </p:nvCxnSpPr>
        <p:spPr>
          <a:xfrm>
            <a:off x="693812" y="2475710"/>
            <a:ext cx="0" cy="1127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0C7E452-0D56-9962-0F1C-DD277CC3398D}"/>
              </a:ext>
            </a:extLst>
          </p:cNvPr>
          <p:cNvSpPr/>
          <p:nvPr/>
        </p:nvSpPr>
        <p:spPr>
          <a:xfrm>
            <a:off x="253802" y="5949280"/>
            <a:ext cx="2383130" cy="467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30" name="Straight Arrow Connector 29">
            <a:extLst>
              <a:ext uri="{FF2B5EF4-FFF2-40B4-BE49-F238E27FC236}">
                <a16:creationId xmlns:a16="http://schemas.microsoft.com/office/drawing/2014/main" id="{5B59068E-15AC-7F4C-67C7-74CB5E5FEE23}"/>
              </a:ext>
            </a:extLst>
          </p:cNvPr>
          <p:cNvCxnSpPr>
            <a:cxnSpLocks/>
          </p:cNvCxnSpPr>
          <p:nvPr/>
        </p:nvCxnSpPr>
        <p:spPr>
          <a:xfrm>
            <a:off x="909836" y="5013176"/>
            <a:ext cx="0"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F227F1-440B-B7A9-4539-2055D74D3A7C}"/>
              </a:ext>
            </a:extLst>
          </p:cNvPr>
          <p:cNvCxnSpPr>
            <a:cxnSpLocks/>
          </p:cNvCxnSpPr>
          <p:nvPr/>
        </p:nvCxnSpPr>
        <p:spPr>
          <a:xfrm flipV="1">
            <a:off x="1629916" y="5098983"/>
            <a:ext cx="0" cy="850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8D8455F-03AA-B32B-3869-F2EFBDBC78F7}"/>
              </a:ext>
            </a:extLst>
          </p:cNvPr>
          <p:cNvCxnSpPr>
            <a:cxnSpLocks/>
            <a:endCxn id="8" idx="2"/>
          </p:cNvCxnSpPr>
          <p:nvPr/>
        </p:nvCxnSpPr>
        <p:spPr>
          <a:xfrm flipV="1">
            <a:off x="909836" y="2475710"/>
            <a:ext cx="16247" cy="1127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Scroll: Vertical 36">
            <a:extLst>
              <a:ext uri="{FF2B5EF4-FFF2-40B4-BE49-F238E27FC236}">
                <a16:creationId xmlns:a16="http://schemas.microsoft.com/office/drawing/2014/main" id="{25B73010-CBAC-87D9-66B3-7AA9C7612E86}"/>
              </a:ext>
            </a:extLst>
          </p:cNvPr>
          <p:cNvSpPr/>
          <p:nvPr/>
        </p:nvSpPr>
        <p:spPr>
          <a:xfrm>
            <a:off x="782067" y="2914376"/>
            <a:ext cx="415801" cy="375248"/>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cxnSp>
        <p:nvCxnSpPr>
          <p:cNvPr id="38" name="Straight Arrow Connector 37">
            <a:extLst>
              <a:ext uri="{FF2B5EF4-FFF2-40B4-BE49-F238E27FC236}">
                <a16:creationId xmlns:a16="http://schemas.microsoft.com/office/drawing/2014/main" id="{82AA1C85-A841-CEF7-7B4C-0CF01D0FC50D}"/>
              </a:ext>
            </a:extLst>
          </p:cNvPr>
          <p:cNvCxnSpPr/>
          <p:nvPr/>
        </p:nvCxnSpPr>
        <p:spPr>
          <a:xfrm>
            <a:off x="1667098" y="1988840"/>
            <a:ext cx="3528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Scroll: Vertical 38">
            <a:extLst>
              <a:ext uri="{FF2B5EF4-FFF2-40B4-BE49-F238E27FC236}">
                <a16:creationId xmlns:a16="http://schemas.microsoft.com/office/drawing/2014/main" id="{BBDEB328-B6D5-FD0A-463C-A64463BD1D94}"/>
              </a:ext>
            </a:extLst>
          </p:cNvPr>
          <p:cNvSpPr/>
          <p:nvPr/>
        </p:nvSpPr>
        <p:spPr>
          <a:xfrm>
            <a:off x="4078188" y="1872235"/>
            <a:ext cx="415801" cy="375248"/>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261C06D3-B9C5-EB78-D8C7-DD19742351C2}"/>
              </a:ext>
            </a:extLst>
          </p:cNvPr>
          <p:cNvSpPr/>
          <p:nvPr/>
        </p:nvSpPr>
        <p:spPr>
          <a:xfrm>
            <a:off x="5195490" y="1872235"/>
            <a:ext cx="236959" cy="7775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cxnSp>
        <p:nvCxnSpPr>
          <p:cNvPr id="42" name="Connector: Elbow 41">
            <a:extLst>
              <a:ext uri="{FF2B5EF4-FFF2-40B4-BE49-F238E27FC236}">
                <a16:creationId xmlns:a16="http://schemas.microsoft.com/office/drawing/2014/main" id="{91ADA5F5-9D5E-A6CB-41EE-9AA3DE70B401}"/>
              </a:ext>
            </a:extLst>
          </p:cNvPr>
          <p:cNvCxnSpPr>
            <a:stCxn id="40" idx="2"/>
            <a:endCxn id="21" idx="3"/>
          </p:cNvCxnSpPr>
          <p:nvPr/>
        </p:nvCxnSpPr>
        <p:spPr>
          <a:xfrm rot="5400000">
            <a:off x="2766174" y="1865556"/>
            <a:ext cx="1763616" cy="33319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croll: Vertical 42">
            <a:extLst>
              <a:ext uri="{FF2B5EF4-FFF2-40B4-BE49-F238E27FC236}">
                <a16:creationId xmlns:a16="http://schemas.microsoft.com/office/drawing/2014/main" id="{1FEECE5B-D081-B3E6-2885-257AA993811A}"/>
              </a:ext>
            </a:extLst>
          </p:cNvPr>
          <p:cNvSpPr/>
          <p:nvPr/>
        </p:nvSpPr>
        <p:spPr>
          <a:xfrm>
            <a:off x="5165309" y="3804435"/>
            <a:ext cx="415801" cy="375248"/>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49AFED66-57CF-7300-6C72-512A638C9026}"/>
              </a:ext>
            </a:extLst>
          </p:cNvPr>
          <p:cNvSpPr txBox="1"/>
          <p:nvPr/>
        </p:nvSpPr>
        <p:spPr>
          <a:xfrm>
            <a:off x="5014292" y="4208265"/>
            <a:ext cx="1378285"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a:ea typeface="+mn-ea"/>
                <a:cs typeface="+mn-cs"/>
              </a:rPr>
              <a:t>&lt;&lt;verify&gt;&gt;</a:t>
            </a:r>
          </a:p>
        </p:txBody>
      </p:sp>
      <p:cxnSp>
        <p:nvCxnSpPr>
          <p:cNvPr id="46" name="Connector: Elbow 45">
            <a:extLst>
              <a:ext uri="{FF2B5EF4-FFF2-40B4-BE49-F238E27FC236}">
                <a16:creationId xmlns:a16="http://schemas.microsoft.com/office/drawing/2014/main" id="{A5108254-B7B4-917A-1D53-7573E999D723}"/>
              </a:ext>
            </a:extLst>
          </p:cNvPr>
          <p:cNvCxnSpPr>
            <a:stCxn id="10" idx="2"/>
            <a:endCxn id="11" idx="1"/>
          </p:cNvCxnSpPr>
          <p:nvPr/>
        </p:nvCxnSpPr>
        <p:spPr>
          <a:xfrm rot="16200000" flipH="1">
            <a:off x="7702120" y="1156034"/>
            <a:ext cx="513451" cy="35008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178" name="Ink 177">
                <a:extLst>
                  <a:ext uri="{FF2B5EF4-FFF2-40B4-BE49-F238E27FC236}">
                    <a16:creationId xmlns:a16="http://schemas.microsoft.com/office/drawing/2014/main" id="{935C68B6-1D88-C592-77BD-0C549C3C8BEA}"/>
                  </a:ext>
                </a:extLst>
              </p14:cNvPr>
              <p14:cNvContentPartPr/>
              <p14:nvPr/>
            </p14:nvContentPartPr>
            <p14:xfrm>
              <a:off x="6034490" y="1927080"/>
              <a:ext cx="234720" cy="87840"/>
            </p14:xfrm>
          </p:contentPart>
        </mc:Choice>
        <mc:Fallback xmlns="">
          <p:pic>
            <p:nvPicPr>
              <p:cNvPr id="178" name="Ink 177">
                <a:extLst>
                  <a:ext uri="{FF2B5EF4-FFF2-40B4-BE49-F238E27FC236}">
                    <a16:creationId xmlns:a16="http://schemas.microsoft.com/office/drawing/2014/main" id="{935C68B6-1D88-C592-77BD-0C549C3C8BEA}"/>
                  </a:ext>
                </a:extLst>
              </p:cNvPr>
              <p:cNvPicPr/>
              <p:nvPr/>
            </p:nvPicPr>
            <p:blipFill>
              <a:blip r:embed="rId153"/>
              <a:stretch>
                <a:fillRect/>
              </a:stretch>
            </p:blipFill>
            <p:spPr>
              <a:xfrm>
                <a:off x="6025490" y="1918080"/>
                <a:ext cx="252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9" name="Ink 178">
                <a:extLst>
                  <a:ext uri="{FF2B5EF4-FFF2-40B4-BE49-F238E27FC236}">
                    <a16:creationId xmlns:a16="http://schemas.microsoft.com/office/drawing/2014/main" id="{18EB8CA8-EFC7-C97E-DD84-9F587FF7FDFA}"/>
                  </a:ext>
                </a:extLst>
              </p14:cNvPr>
              <p14:cNvContentPartPr/>
              <p14:nvPr/>
            </p14:nvContentPartPr>
            <p14:xfrm>
              <a:off x="5992370" y="1693440"/>
              <a:ext cx="46800" cy="48240"/>
            </p14:xfrm>
          </p:contentPart>
        </mc:Choice>
        <mc:Fallback xmlns="">
          <p:pic>
            <p:nvPicPr>
              <p:cNvPr id="179" name="Ink 178">
                <a:extLst>
                  <a:ext uri="{FF2B5EF4-FFF2-40B4-BE49-F238E27FC236}">
                    <a16:creationId xmlns:a16="http://schemas.microsoft.com/office/drawing/2014/main" id="{18EB8CA8-EFC7-C97E-DD84-9F587FF7FDFA}"/>
                  </a:ext>
                </a:extLst>
              </p:cNvPr>
              <p:cNvPicPr/>
              <p:nvPr/>
            </p:nvPicPr>
            <p:blipFill>
              <a:blip r:embed="rId155"/>
              <a:stretch>
                <a:fillRect/>
              </a:stretch>
            </p:blipFill>
            <p:spPr>
              <a:xfrm>
                <a:off x="5983730" y="1684440"/>
                <a:ext cx="644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80" name="Ink 179">
                <a:extLst>
                  <a:ext uri="{FF2B5EF4-FFF2-40B4-BE49-F238E27FC236}">
                    <a16:creationId xmlns:a16="http://schemas.microsoft.com/office/drawing/2014/main" id="{9512F23B-35E1-D549-E9A2-5BEBF13C593E}"/>
                  </a:ext>
                </a:extLst>
              </p14:cNvPr>
              <p14:cNvContentPartPr/>
              <p14:nvPr/>
            </p14:nvContentPartPr>
            <p14:xfrm>
              <a:off x="6303770" y="1668240"/>
              <a:ext cx="53640" cy="47880"/>
            </p14:xfrm>
          </p:contentPart>
        </mc:Choice>
        <mc:Fallback xmlns="">
          <p:pic>
            <p:nvPicPr>
              <p:cNvPr id="180" name="Ink 179">
                <a:extLst>
                  <a:ext uri="{FF2B5EF4-FFF2-40B4-BE49-F238E27FC236}">
                    <a16:creationId xmlns:a16="http://schemas.microsoft.com/office/drawing/2014/main" id="{9512F23B-35E1-D549-E9A2-5BEBF13C593E}"/>
                  </a:ext>
                </a:extLst>
              </p:cNvPr>
              <p:cNvPicPr/>
              <p:nvPr/>
            </p:nvPicPr>
            <p:blipFill>
              <a:blip r:embed="rId157"/>
              <a:stretch>
                <a:fillRect/>
              </a:stretch>
            </p:blipFill>
            <p:spPr>
              <a:xfrm>
                <a:off x="6295130" y="1659600"/>
                <a:ext cx="71280" cy="65520"/>
              </a:xfrm>
              <a:prstGeom prst="rect">
                <a:avLst/>
              </a:prstGeom>
            </p:spPr>
          </p:pic>
        </mc:Fallback>
      </mc:AlternateContent>
      <p:grpSp>
        <p:nvGrpSpPr>
          <p:cNvPr id="233" name="Group 232">
            <a:extLst>
              <a:ext uri="{FF2B5EF4-FFF2-40B4-BE49-F238E27FC236}">
                <a16:creationId xmlns:a16="http://schemas.microsoft.com/office/drawing/2014/main" id="{C9332542-3DFB-BC4E-726A-BB21DD491AD2}"/>
              </a:ext>
            </a:extLst>
          </p:cNvPr>
          <p:cNvGrpSpPr/>
          <p:nvPr/>
        </p:nvGrpSpPr>
        <p:grpSpPr>
          <a:xfrm>
            <a:off x="11480930" y="3161880"/>
            <a:ext cx="429120" cy="148680"/>
            <a:chOff x="11480930" y="3161880"/>
            <a:chExt cx="429120" cy="148680"/>
          </a:xfrm>
        </p:grpSpPr>
        <mc:AlternateContent xmlns:mc="http://schemas.openxmlformats.org/markup-compatibility/2006" xmlns:p14="http://schemas.microsoft.com/office/powerpoint/2010/main">
          <mc:Choice Requires="p14">
            <p:contentPart p14:bwMode="auto" r:id="rId158">
              <p14:nvContentPartPr>
                <p14:cNvPr id="231" name="Ink 230">
                  <a:extLst>
                    <a:ext uri="{FF2B5EF4-FFF2-40B4-BE49-F238E27FC236}">
                      <a16:creationId xmlns:a16="http://schemas.microsoft.com/office/drawing/2014/main" id="{9DA0ECD3-F25C-FE9B-A930-5028B770329C}"/>
                    </a:ext>
                  </a:extLst>
                </p14:cNvPr>
                <p14:cNvContentPartPr/>
                <p14:nvPr/>
              </p14:nvContentPartPr>
              <p14:xfrm>
                <a:off x="11480930" y="3161880"/>
                <a:ext cx="154080" cy="146880"/>
              </p14:xfrm>
            </p:contentPart>
          </mc:Choice>
          <mc:Fallback xmlns="">
            <p:pic>
              <p:nvPicPr>
                <p:cNvPr id="231" name="Ink 230">
                  <a:extLst>
                    <a:ext uri="{FF2B5EF4-FFF2-40B4-BE49-F238E27FC236}">
                      <a16:creationId xmlns:a16="http://schemas.microsoft.com/office/drawing/2014/main" id="{9DA0ECD3-F25C-FE9B-A930-5028B770329C}"/>
                    </a:ext>
                  </a:extLst>
                </p:cNvPr>
                <p:cNvPicPr/>
                <p:nvPr/>
              </p:nvPicPr>
              <p:blipFill>
                <a:blip r:embed="rId177"/>
                <a:stretch>
                  <a:fillRect/>
                </a:stretch>
              </p:blipFill>
              <p:spPr>
                <a:xfrm>
                  <a:off x="11472290" y="3153240"/>
                  <a:ext cx="171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32" name="Ink 231">
                  <a:extLst>
                    <a:ext uri="{FF2B5EF4-FFF2-40B4-BE49-F238E27FC236}">
                      <a16:creationId xmlns:a16="http://schemas.microsoft.com/office/drawing/2014/main" id="{C3798F42-69E4-3152-2819-277C1F2C2310}"/>
                    </a:ext>
                  </a:extLst>
                </p14:cNvPr>
                <p14:cNvContentPartPr/>
                <p14:nvPr/>
              </p14:nvContentPartPr>
              <p14:xfrm>
                <a:off x="11632850" y="3189600"/>
                <a:ext cx="277200" cy="120960"/>
              </p14:xfrm>
            </p:contentPart>
          </mc:Choice>
          <mc:Fallback xmlns="">
            <p:pic>
              <p:nvPicPr>
                <p:cNvPr id="232" name="Ink 231">
                  <a:extLst>
                    <a:ext uri="{FF2B5EF4-FFF2-40B4-BE49-F238E27FC236}">
                      <a16:creationId xmlns:a16="http://schemas.microsoft.com/office/drawing/2014/main" id="{C3798F42-69E4-3152-2819-277C1F2C2310}"/>
                    </a:ext>
                  </a:extLst>
                </p:cNvPr>
                <p:cNvPicPr/>
                <p:nvPr/>
              </p:nvPicPr>
              <p:blipFill>
                <a:blip r:embed="rId179"/>
                <a:stretch>
                  <a:fillRect/>
                </a:stretch>
              </p:blipFill>
              <p:spPr>
                <a:xfrm>
                  <a:off x="11624210" y="3180600"/>
                  <a:ext cx="294840" cy="138600"/>
                </a:xfrm>
                <a:prstGeom prst="rect">
                  <a:avLst/>
                </a:prstGeom>
              </p:spPr>
            </p:pic>
          </mc:Fallback>
        </mc:AlternateContent>
      </p:grpSp>
      <p:grpSp>
        <p:nvGrpSpPr>
          <p:cNvPr id="244" name="Group 243">
            <a:extLst>
              <a:ext uri="{FF2B5EF4-FFF2-40B4-BE49-F238E27FC236}">
                <a16:creationId xmlns:a16="http://schemas.microsoft.com/office/drawing/2014/main" id="{DE940415-6B32-DEA6-2F35-BA6142953A13}"/>
              </a:ext>
            </a:extLst>
          </p:cNvPr>
          <p:cNvGrpSpPr/>
          <p:nvPr/>
        </p:nvGrpSpPr>
        <p:grpSpPr>
          <a:xfrm>
            <a:off x="11492090" y="3888000"/>
            <a:ext cx="384840" cy="174600"/>
            <a:chOff x="11492090" y="3888000"/>
            <a:chExt cx="384840" cy="174600"/>
          </a:xfrm>
        </p:grpSpPr>
        <mc:AlternateContent xmlns:mc="http://schemas.openxmlformats.org/markup-compatibility/2006" xmlns:p14="http://schemas.microsoft.com/office/powerpoint/2010/main">
          <mc:Choice Requires="p14">
            <p:contentPart p14:bwMode="auto" r:id="rId180">
              <p14:nvContentPartPr>
                <p14:cNvPr id="242" name="Ink 241">
                  <a:extLst>
                    <a:ext uri="{FF2B5EF4-FFF2-40B4-BE49-F238E27FC236}">
                      <a16:creationId xmlns:a16="http://schemas.microsoft.com/office/drawing/2014/main" id="{4C52FB35-EB84-271D-D137-19188DC24B5A}"/>
                    </a:ext>
                  </a:extLst>
                </p14:cNvPr>
                <p14:cNvContentPartPr/>
                <p14:nvPr/>
              </p14:nvContentPartPr>
              <p14:xfrm>
                <a:off x="11492090" y="3888000"/>
                <a:ext cx="260640" cy="160920"/>
              </p14:xfrm>
            </p:contentPart>
          </mc:Choice>
          <mc:Fallback xmlns="">
            <p:pic>
              <p:nvPicPr>
                <p:cNvPr id="242" name="Ink 241">
                  <a:extLst>
                    <a:ext uri="{FF2B5EF4-FFF2-40B4-BE49-F238E27FC236}">
                      <a16:creationId xmlns:a16="http://schemas.microsoft.com/office/drawing/2014/main" id="{4C52FB35-EB84-271D-D137-19188DC24B5A}"/>
                    </a:ext>
                  </a:extLst>
                </p:cNvPr>
                <p:cNvPicPr/>
                <p:nvPr/>
              </p:nvPicPr>
              <p:blipFill>
                <a:blip r:embed="rId195"/>
                <a:stretch>
                  <a:fillRect/>
                </a:stretch>
              </p:blipFill>
              <p:spPr>
                <a:xfrm>
                  <a:off x="11483090" y="3879360"/>
                  <a:ext cx="2782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43" name="Ink 242">
                  <a:extLst>
                    <a:ext uri="{FF2B5EF4-FFF2-40B4-BE49-F238E27FC236}">
                      <a16:creationId xmlns:a16="http://schemas.microsoft.com/office/drawing/2014/main" id="{B39007C3-F009-04CF-C7A2-FBE9ED89B17E}"/>
                    </a:ext>
                  </a:extLst>
                </p14:cNvPr>
                <p14:cNvContentPartPr/>
                <p14:nvPr/>
              </p14:nvContentPartPr>
              <p14:xfrm>
                <a:off x="11772530" y="3903840"/>
                <a:ext cx="104400" cy="158760"/>
              </p14:xfrm>
            </p:contentPart>
          </mc:Choice>
          <mc:Fallback xmlns="">
            <p:pic>
              <p:nvPicPr>
                <p:cNvPr id="243" name="Ink 242">
                  <a:extLst>
                    <a:ext uri="{FF2B5EF4-FFF2-40B4-BE49-F238E27FC236}">
                      <a16:creationId xmlns:a16="http://schemas.microsoft.com/office/drawing/2014/main" id="{B39007C3-F009-04CF-C7A2-FBE9ED89B17E}"/>
                    </a:ext>
                  </a:extLst>
                </p:cNvPr>
                <p:cNvPicPr/>
                <p:nvPr/>
              </p:nvPicPr>
              <p:blipFill>
                <a:blip r:embed="rId197"/>
                <a:stretch>
                  <a:fillRect/>
                </a:stretch>
              </p:blipFill>
              <p:spPr>
                <a:xfrm>
                  <a:off x="11763890" y="3895200"/>
                  <a:ext cx="122040" cy="176400"/>
                </a:xfrm>
                <a:prstGeom prst="rect">
                  <a:avLst/>
                </a:prstGeom>
              </p:spPr>
            </p:pic>
          </mc:Fallback>
        </mc:AlternateContent>
      </p:grpSp>
      <p:grpSp>
        <p:nvGrpSpPr>
          <p:cNvPr id="257" name="Group 256">
            <a:extLst>
              <a:ext uri="{FF2B5EF4-FFF2-40B4-BE49-F238E27FC236}">
                <a16:creationId xmlns:a16="http://schemas.microsoft.com/office/drawing/2014/main" id="{4317C47A-D466-2E74-56C1-A9AC9015CF92}"/>
              </a:ext>
            </a:extLst>
          </p:cNvPr>
          <p:cNvGrpSpPr/>
          <p:nvPr/>
        </p:nvGrpSpPr>
        <p:grpSpPr>
          <a:xfrm>
            <a:off x="11491730" y="4613040"/>
            <a:ext cx="502560" cy="280080"/>
            <a:chOff x="11491730" y="4613040"/>
            <a:chExt cx="502560" cy="280080"/>
          </a:xfrm>
        </p:grpSpPr>
        <mc:AlternateContent xmlns:mc="http://schemas.openxmlformats.org/markup-compatibility/2006" xmlns:p14="http://schemas.microsoft.com/office/powerpoint/2010/main">
          <mc:Choice Requires="p14">
            <p:contentPart p14:bwMode="auto" r:id="rId198">
              <p14:nvContentPartPr>
                <p14:cNvPr id="252" name="Ink 251">
                  <a:extLst>
                    <a:ext uri="{FF2B5EF4-FFF2-40B4-BE49-F238E27FC236}">
                      <a16:creationId xmlns:a16="http://schemas.microsoft.com/office/drawing/2014/main" id="{2A451D6D-D3A7-C74C-82D4-992FB8B90AF1}"/>
                    </a:ext>
                  </a:extLst>
                </p14:cNvPr>
                <p14:cNvContentPartPr/>
                <p14:nvPr/>
              </p14:nvContentPartPr>
              <p14:xfrm>
                <a:off x="11491730" y="4700160"/>
                <a:ext cx="110520" cy="192960"/>
              </p14:xfrm>
            </p:contentPart>
          </mc:Choice>
          <mc:Fallback xmlns="">
            <p:pic>
              <p:nvPicPr>
                <p:cNvPr id="252" name="Ink 251">
                  <a:extLst>
                    <a:ext uri="{FF2B5EF4-FFF2-40B4-BE49-F238E27FC236}">
                      <a16:creationId xmlns:a16="http://schemas.microsoft.com/office/drawing/2014/main" id="{2A451D6D-D3A7-C74C-82D4-992FB8B90AF1}"/>
                    </a:ext>
                  </a:extLst>
                </p:cNvPr>
                <p:cNvPicPr/>
                <p:nvPr/>
              </p:nvPicPr>
              <p:blipFill>
                <a:blip r:embed="rId211"/>
                <a:stretch>
                  <a:fillRect/>
                </a:stretch>
              </p:blipFill>
              <p:spPr>
                <a:xfrm>
                  <a:off x="11483090" y="4691520"/>
                  <a:ext cx="1281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53" name="Ink 252">
                  <a:extLst>
                    <a:ext uri="{FF2B5EF4-FFF2-40B4-BE49-F238E27FC236}">
                      <a16:creationId xmlns:a16="http://schemas.microsoft.com/office/drawing/2014/main" id="{34B8FA52-35CB-9779-F445-48B22C9F51EE}"/>
                    </a:ext>
                  </a:extLst>
                </p14:cNvPr>
                <p14:cNvContentPartPr/>
                <p14:nvPr/>
              </p14:nvContentPartPr>
              <p14:xfrm>
                <a:off x="11524850" y="4613040"/>
                <a:ext cx="20160" cy="16560"/>
              </p14:xfrm>
            </p:contentPart>
          </mc:Choice>
          <mc:Fallback xmlns="">
            <p:pic>
              <p:nvPicPr>
                <p:cNvPr id="253" name="Ink 252">
                  <a:extLst>
                    <a:ext uri="{FF2B5EF4-FFF2-40B4-BE49-F238E27FC236}">
                      <a16:creationId xmlns:a16="http://schemas.microsoft.com/office/drawing/2014/main" id="{34B8FA52-35CB-9779-F445-48B22C9F51EE}"/>
                    </a:ext>
                  </a:extLst>
                </p:cNvPr>
                <p:cNvPicPr/>
                <p:nvPr/>
              </p:nvPicPr>
              <p:blipFill>
                <a:blip r:embed="rId213"/>
                <a:stretch>
                  <a:fillRect/>
                </a:stretch>
              </p:blipFill>
              <p:spPr>
                <a:xfrm>
                  <a:off x="11516210" y="4604400"/>
                  <a:ext cx="37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54" name="Ink 253">
                  <a:extLst>
                    <a:ext uri="{FF2B5EF4-FFF2-40B4-BE49-F238E27FC236}">
                      <a16:creationId xmlns:a16="http://schemas.microsoft.com/office/drawing/2014/main" id="{B5367FCE-8520-34C0-D41E-AB6CC5E8A03B}"/>
                    </a:ext>
                  </a:extLst>
                </p14:cNvPr>
                <p14:cNvContentPartPr/>
                <p14:nvPr/>
              </p14:nvContentPartPr>
              <p14:xfrm>
                <a:off x="11638610" y="4685040"/>
                <a:ext cx="101160" cy="126720"/>
              </p14:xfrm>
            </p:contentPart>
          </mc:Choice>
          <mc:Fallback xmlns="">
            <p:pic>
              <p:nvPicPr>
                <p:cNvPr id="254" name="Ink 253">
                  <a:extLst>
                    <a:ext uri="{FF2B5EF4-FFF2-40B4-BE49-F238E27FC236}">
                      <a16:creationId xmlns:a16="http://schemas.microsoft.com/office/drawing/2014/main" id="{B5367FCE-8520-34C0-D41E-AB6CC5E8A03B}"/>
                    </a:ext>
                  </a:extLst>
                </p:cNvPr>
                <p:cNvPicPr/>
                <p:nvPr/>
              </p:nvPicPr>
              <p:blipFill>
                <a:blip r:embed="rId215"/>
                <a:stretch>
                  <a:fillRect/>
                </a:stretch>
              </p:blipFill>
              <p:spPr>
                <a:xfrm>
                  <a:off x="11629610" y="4676040"/>
                  <a:ext cx="1188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55" name="Ink 254">
                  <a:extLst>
                    <a:ext uri="{FF2B5EF4-FFF2-40B4-BE49-F238E27FC236}">
                      <a16:creationId xmlns:a16="http://schemas.microsoft.com/office/drawing/2014/main" id="{27271A17-142B-B19D-1504-ABD86A8E223E}"/>
                    </a:ext>
                  </a:extLst>
                </p14:cNvPr>
                <p14:cNvContentPartPr/>
                <p14:nvPr/>
              </p14:nvContentPartPr>
              <p14:xfrm>
                <a:off x="11791970" y="4704480"/>
                <a:ext cx="76680" cy="86760"/>
              </p14:xfrm>
            </p:contentPart>
          </mc:Choice>
          <mc:Fallback xmlns="">
            <p:pic>
              <p:nvPicPr>
                <p:cNvPr id="255" name="Ink 254">
                  <a:extLst>
                    <a:ext uri="{FF2B5EF4-FFF2-40B4-BE49-F238E27FC236}">
                      <a16:creationId xmlns:a16="http://schemas.microsoft.com/office/drawing/2014/main" id="{27271A17-142B-B19D-1504-ABD86A8E223E}"/>
                    </a:ext>
                  </a:extLst>
                </p:cNvPr>
                <p:cNvPicPr/>
                <p:nvPr/>
              </p:nvPicPr>
              <p:blipFill>
                <a:blip r:embed="rId217"/>
                <a:stretch>
                  <a:fillRect/>
                </a:stretch>
              </p:blipFill>
              <p:spPr>
                <a:xfrm>
                  <a:off x="11783330" y="4695480"/>
                  <a:ext cx="943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56" name="Ink 255">
                  <a:extLst>
                    <a:ext uri="{FF2B5EF4-FFF2-40B4-BE49-F238E27FC236}">
                      <a16:creationId xmlns:a16="http://schemas.microsoft.com/office/drawing/2014/main" id="{F52C794E-8B97-31E5-4FE8-5EA45B7F944C}"/>
                    </a:ext>
                  </a:extLst>
                </p14:cNvPr>
                <p14:cNvContentPartPr/>
                <p14:nvPr/>
              </p14:nvContentPartPr>
              <p14:xfrm>
                <a:off x="11874410" y="4713480"/>
                <a:ext cx="119880" cy="82080"/>
              </p14:xfrm>
            </p:contentPart>
          </mc:Choice>
          <mc:Fallback xmlns="">
            <p:pic>
              <p:nvPicPr>
                <p:cNvPr id="256" name="Ink 255">
                  <a:extLst>
                    <a:ext uri="{FF2B5EF4-FFF2-40B4-BE49-F238E27FC236}">
                      <a16:creationId xmlns:a16="http://schemas.microsoft.com/office/drawing/2014/main" id="{F52C794E-8B97-31E5-4FE8-5EA45B7F944C}"/>
                    </a:ext>
                  </a:extLst>
                </p:cNvPr>
                <p:cNvPicPr/>
                <p:nvPr/>
              </p:nvPicPr>
              <p:blipFill>
                <a:blip r:embed="rId219"/>
                <a:stretch>
                  <a:fillRect/>
                </a:stretch>
              </p:blipFill>
              <p:spPr>
                <a:xfrm>
                  <a:off x="11865410" y="4704840"/>
                  <a:ext cx="137520" cy="99720"/>
                </a:xfrm>
                <a:prstGeom prst="rect">
                  <a:avLst/>
                </a:prstGeom>
              </p:spPr>
            </p:pic>
          </mc:Fallback>
        </mc:AlternateContent>
      </p:grpSp>
    </p:spTree>
    <p:extLst>
      <p:ext uri="{BB962C8B-B14F-4D97-AF65-F5344CB8AC3E}">
        <p14:creationId xmlns:p14="http://schemas.microsoft.com/office/powerpoint/2010/main" val="329090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83569-35E0-6E82-E76D-4A9860B05B3D}"/>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7502CCC1-745F-FB72-D8B0-4EAAF124BA91}"/>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Selection Fields and Line Items</a:t>
            </a:r>
            <a:endParaRPr kumimoji="0" lang="en-IN"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6775F2C3-D9D3-8222-B388-58A318257D24}"/>
              </a:ext>
            </a:extLst>
          </p:cNvPr>
          <p:cNvSpPr txBox="1"/>
          <p:nvPr/>
        </p:nvSpPr>
        <p:spPr>
          <a:xfrm>
            <a:off x="177646" y="654346"/>
            <a:ext cx="11486844" cy="400109"/>
          </a:xfrm>
          <a:prstGeom prst="rect">
            <a:avLst/>
          </a:prstGeom>
          <a:noFill/>
        </p:spPr>
        <p:txBody>
          <a:bodyPr wrap="square" lIns="121899" tIns="60949" rIns="121899" bIns="60949"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&lt;content&gt;</a:t>
            </a:r>
          </a:p>
        </p:txBody>
      </p:sp>
      <p:sp>
        <p:nvSpPr>
          <p:cNvPr id="4" name="TextBox 3">
            <a:extLst>
              <a:ext uri="{FF2B5EF4-FFF2-40B4-BE49-F238E27FC236}">
                <a16:creationId xmlns:a16="http://schemas.microsoft.com/office/drawing/2014/main" id="{C1EFFC3C-B9FB-C4B0-3219-84850D9CA146}"/>
              </a:ext>
            </a:extLst>
          </p:cNvPr>
          <p:cNvSpPr txBox="1"/>
          <p:nvPr/>
        </p:nvSpPr>
        <p:spPr>
          <a:xfrm>
            <a:off x="9664615" y="6550224"/>
            <a:ext cx="2524210" cy="307776"/>
          </a:xfrm>
          <a:prstGeom prst="rect">
            <a:avLst/>
          </a:prstGeom>
          <a:noFill/>
        </p:spPr>
        <p:txBody>
          <a:bodyPr wrap="square" lIns="121899" tIns="60949" rIns="121899" bIns="60949">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rPr>
              <a:t>www.anubhavtrainings.com</a:t>
            </a:r>
            <a:endParaRPr kumimoji="0" lang="en-IN"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FFE27B2D-0438-A261-A245-0CC6D663BEDA}"/>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2526C405-1C03-29B4-CDAF-8C67A6E92ECE}"/>
              </a:ext>
            </a:extLst>
          </p:cNvPr>
          <p:cNvSpPr txBox="1"/>
          <p:nvPr/>
        </p:nvSpPr>
        <p:spPr>
          <a:xfrm>
            <a:off x="116700" y="6560282"/>
            <a:ext cx="505103" cy="292366"/>
          </a:xfrm>
          <a:prstGeom prst="rect">
            <a:avLst/>
          </a:prstGeom>
          <a:noFill/>
        </p:spPr>
        <p:txBody>
          <a:bodyPr wrap="square" lIns="121899" tIns="60949" rIns="121899" bIns="60949"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11</a:t>
            </a:r>
            <a:endParaRPr kumimoji="0" lang="en-IN" sz="11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4CC3EB15-8673-71C4-EED2-C03A7BDF5CAB}"/>
              </a:ext>
            </a:extLst>
          </p:cNvPr>
          <p:cNvPicPr>
            <a:picLocks noChangeAspect="1"/>
          </p:cNvPicPr>
          <p:nvPr/>
        </p:nvPicPr>
        <p:blipFill>
          <a:blip r:embed="rId3"/>
          <a:stretch>
            <a:fillRect/>
          </a:stretch>
        </p:blipFill>
        <p:spPr>
          <a:xfrm>
            <a:off x="261764" y="764704"/>
            <a:ext cx="10056164" cy="4471213"/>
          </a:xfrm>
          <a:prstGeom prst="rect">
            <a:avLst/>
          </a:prstGeom>
        </p:spPr>
      </p:pic>
      <p:sp>
        <p:nvSpPr>
          <p:cNvPr id="8" name="Rectangle 7">
            <a:extLst>
              <a:ext uri="{FF2B5EF4-FFF2-40B4-BE49-F238E27FC236}">
                <a16:creationId xmlns:a16="http://schemas.microsoft.com/office/drawing/2014/main" id="{994A4CC9-7E9D-A200-93D9-0C8BF010BF23}"/>
              </a:ext>
            </a:extLst>
          </p:cNvPr>
          <p:cNvSpPr/>
          <p:nvPr/>
        </p:nvSpPr>
        <p:spPr>
          <a:xfrm>
            <a:off x="426930" y="1295863"/>
            <a:ext cx="8856984" cy="432048"/>
          </a:xfrm>
          <a:prstGeom prst="rect">
            <a:avLst/>
          </a:prstGeom>
          <a:solidFill>
            <a:srgbClr val="FFFF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E39CF7D1-21A9-CD3B-8F4D-C47E9277AE2B}"/>
              </a:ext>
            </a:extLst>
          </p:cNvPr>
          <p:cNvSpPr txBox="1"/>
          <p:nvPr/>
        </p:nvSpPr>
        <p:spPr>
          <a:xfrm>
            <a:off x="5662364" y="965089"/>
            <a:ext cx="3096344" cy="36933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a:ea typeface="+mn-ea"/>
                <a:cs typeface="+mn-cs"/>
              </a:rPr>
              <a:t>@UI.selectionField</a:t>
            </a:r>
          </a:p>
        </p:txBody>
      </p:sp>
      <p:sp>
        <p:nvSpPr>
          <p:cNvPr id="10" name="TextBox 9">
            <a:extLst>
              <a:ext uri="{FF2B5EF4-FFF2-40B4-BE49-F238E27FC236}">
                <a16:creationId xmlns:a16="http://schemas.microsoft.com/office/drawing/2014/main" id="{3CA63E61-45F0-6B02-D1B0-1596A3ECE720}"/>
              </a:ext>
            </a:extLst>
          </p:cNvPr>
          <p:cNvSpPr txBox="1"/>
          <p:nvPr/>
        </p:nvSpPr>
        <p:spPr>
          <a:xfrm>
            <a:off x="6598468" y="1838056"/>
            <a:ext cx="3096344" cy="36933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a:ea typeface="+mn-ea"/>
                <a:cs typeface="+mn-cs"/>
              </a:rPr>
              <a:t>@UI.LineItem</a:t>
            </a:r>
          </a:p>
        </p:txBody>
      </p:sp>
      <p:sp>
        <p:nvSpPr>
          <p:cNvPr id="11" name="Rectangle 10">
            <a:extLst>
              <a:ext uri="{FF2B5EF4-FFF2-40B4-BE49-F238E27FC236}">
                <a16:creationId xmlns:a16="http://schemas.microsoft.com/office/drawing/2014/main" id="{CA4FFB37-6299-1C0A-28F9-E3C0D78084FD}"/>
              </a:ext>
            </a:extLst>
          </p:cNvPr>
          <p:cNvSpPr/>
          <p:nvPr/>
        </p:nvSpPr>
        <p:spPr>
          <a:xfrm>
            <a:off x="426930" y="2157048"/>
            <a:ext cx="8856984" cy="2352072"/>
          </a:xfrm>
          <a:prstGeom prst="rect">
            <a:avLst/>
          </a:prstGeom>
          <a:solidFill>
            <a:srgbClr val="FFFF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11311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B3B4-D353-BAE8-73AE-B9401F602044}"/>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20FC15F0-1EE5-CAFC-3A0D-AD7269A37917}"/>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rPr>
              <a:t>Object Page</a:t>
            </a:r>
            <a:endParaRPr kumimoji="0" lang="en-IN"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42FC9777-A9F9-0435-83BD-05542BF41657}"/>
              </a:ext>
            </a:extLst>
          </p:cNvPr>
          <p:cNvSpPr txBox="1"/>
          <p:nvPr/>
        </p:nvSpPr>
        <p:spPr>
          <a:xfrm>
            <a:off x="177646" y="654346"/>
            <a:ext cx="11486844" cy="400109"/>
          </a:xfrm>
          <a:prstGeom prst="rect">
            <a:avLst/>
          </a:prstGeom>
          <a:noFill/>
        </p:spPr>
        <p:txBody>
          <a:bodyPr wrap="square" lIns="121899" tIns="60949" rIns="121899" bIns="60949"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&lt;content&gt;</a:t>
            </a:r>
          </a:p>
        </p:txBody>
      </p:sp>
      <p:sp>
        <p:nvSpPr>
          <p:cNvPr id="4" name="TextBox 3">
            <a:extLst>
              <a:ext uri="{FF2B5EF4-FFF2-40B4-BE49-F238E27FC236}">
                <a16:creationId xmlns:a16="http://schemas.microsoft.com/office/drawing/2014/main" id="{B05B4B95-B7C7-E833-528B-58F5AA809D05}"/>
              </a:ext>
            </a:extLst>
          </p:cNvPr>
          <p:cNvSpPr txBox="1"/>
          <p:nvPr/>
        </p:nvSpPr>
        <p:spPr>
          <a:xfrm>
            <a:off x="9664615" y="6550224"/>
            <a:ext cx="2524210" cy="307776"/>
          </a:xfrm>
          <a:prstGeom prst="rect">
            <a:avLst/>
          </a:prstGeom>
          <a:noFill/>
        </p:spPr>
        <p:txBody>
          <a:bodyPr wrap="square" lIns="121899" tIns="60949" rIns="121899" bIns="60949">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rPr>
              <a:t>www.anubhavtrainings.com</a:t>
            </a:r>
            <a:endParaRPr kumimoji="0" lang="en-IN" sz="1200" b="0" i="0" u="none" strike="noStrike" kern="1200" cap="none" spc="0" normalizeH="0" baseline="0" noProof="0" dirty="0">
              <a:ln>
                <a:noFill/>
              </a:ln>
              <a:solidFill>
                <a:srgbClr val="002060"/>
              </a:solidFill>
              <a:effectLst/>
              <a:uLnTx/>
              <a:uFillTx/>
              <a:latin typeface="Cooper Black" panose="0208090404030B020404" pitchFamily="18" charset="0"/>
              <a:ea typeface="+mn-ea"/>
              <a:cs typeface="+mn-cs"/>
            </a:endParaRPr>
          </a:p>
        </p:txBody>
      </p:sp>
      <p:pic>
        <p:nvPicPr>
          <p:cNvPr id="5" name="Picture 4">
            <a:extLst>
              <a:ext uri="{FF2B5EF4-FFF2-40B4-BE49-F238E27FC236}">
                <a16:creationId xmlns:a16="http://schemas.microsoft.com/office/drawing/2014/main" id="{EA6B4BCA-DC7D-0A80-D49F-227A7D223518}"/>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2FDB5E7E-6B69-121F-8353-25EE7E16A18B}"/>
              </a:ext>
            </a:extLst>
          </p:cNvPr>
          <p:cNvSpPr txBox="1"/>
          <p:nvPr/>
        </p:nvSpPr>
        <p:spPr>
          <a:xfrm>
            <a:off x="116700" y="6560282"/>
            <a:ext cx="505103" cy="292366"/>
          </a:xfrm>
          <a:prstGeom prst="rect">
            <a:avLst/>
          </a:prstGeom>
          <a:noFill/>
        </p:spPr>
        <p:txBody>
          <a:bodyPr wrap="square" lIns="121899" tIns="60949" rIns="121899" bIns="60949"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11</a:t>
            </a:r>
            <a:endParaRPr kumimoji="0" lang="en-IN" sz="11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E7B7588C-E442-93AD-B925-9A1785B0A700}"/>
              </a:ext>
            </a:extLst>
          </p:cNvPr>
          <p:cNvPicPr>
            <a:picLocks noChangeAspect="1"/>
          </p:cNvPicPr>
          <p:nvPr/>
        </p:nvPicPr>
        <p:blipFill>
          <a:blip r:embed="rId3"/>
          <a:stretch>
            <a:fillRect/>
          </a:stretch>
        </p:blipFill>
        <p:spPr>
          <a:xfrm>
            <a:off x="261764" y="749050"/>
            <a:ext cx="10010310" cy="5932035"/>
          </a:xfrm>
          <a:prstGeom prst="rect">
            <a:avLst/>
          </a:prstGeom>
        </p:spPr>
      </p:pic>
    </p:spTree>
    <p:extLst>
      <p:ext uri="{BB962C8B-B14F-4D97-AF65-F5344CB8AC3E}">
        <p14:creationId xmlns:p14="http://schemas.microsoft.com/office/powerpoint/2010/main" val="202670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09</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Introduction to CAP</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5" y="2373010"/>
            <a:ext cx="3458607"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Create CAP Application</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600523"/>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Deploy Application to BTP</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ON-PREMISE V/S CLOUD</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7" name="Picture 6">
            <a:extLst>
              <a:ext uri="{FF2B5EF4-FFF2-40B4-BE49-F238E27FC236}">
                <a16:creationId xmlns:a16="http://schemas.microsoft.com/office/drawing/2014/main" id="{400BDEAB-2269-4057-924C-E04B86510A3F}"/>
              </a:ext>
            </a:extLst>
          </p:cNvPr>
          <p:cNvPicPr>
            <a:picLocks noChangeAspect="1"/>
          </p:cNvPicPr>
          <p:nvPr/>
        </p:nvPicPr>
        <p:blipFill>
          <a:blip r:embed="rId3"/>
          <a:stretch>
            <a:fillRect/>
          </a:stretch>
        </p:blipFill>
        <p:spPr>
          <a:xfrm>
            <a:off x="655150" y="1472893"/>
            <a:ext cx="2445595" cy="4626446"/>
          </a:xfrm>
          <a:prstGeom prst="rect">
            <a:avLst/>
          </a:prstGeom>
        </p:spPr>
      </p:pic>
      <p:pic>
        <p:nvPicPr>
          <p:cNvPr id="8" name="Picture 2" descr="C:\Users\I062040\AppData\Local\Temp\SNAGHTML2c7ed6b0.PNG">
            <a:extLst>
              <a:ext uri="{FF2B5EF4-FFF2-40B4-BE49-F238E27FC236}">
                <a16:creationId xmlns:a16="http://schemas.microsoft.com/office/drawing/2014/main" id="{C44ED1C9-10EF-4700-9898-F4F1B6781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941" y="1472893"/>
            <a:ext cx="2708748" cy="46264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B720D51-C5CB-4CC4-B217-F74D4A80ED72}"/>
              </a:ext>
            </a:extLst>
          </p:cNvPr>
          <p:cNvPicPr>
            <a:picLocks noChangeAspect="1"/>
          </p:cNvPicPr>
          <p:nvPr/>
        </p:nvPicPr>
        <p:blipFill>
          <a:blip r:embed="rId5"/>
          <a:stretch>
            <a:fillRect/>
          </a:stretch>
        </p:blipFill>
        <p:spPr>
          <a:xfrm>
            <a:off x="6241884" y="1472893"/>
            <a:ext cx="2773198" cy="4626446"/>
          </a:xfrm>
          <a:prstGeom prst="rect">
            <a:avLst/>
          </a:prstGeom>
        </p:spPr>
      </p:pic>
      <p:pic>
        <p:nvPicPr>
          <p:cNvPr id="10" name="Picture 9">
            <a:extLst>
              <a:ext uri="{FF2B5EF4-FFF2-40B4-BE49-F238E27FC236}">
                <a16:creationId xmlns:a16="http://schemas.microsoft.com/office/drawing/2014/main" id="{6CA9FD7E-6BDA-4B3F-A459-4857FFA76E83}"/>
              </a:ext>
            </a:extLst>
          </p:cNvPr>
          <p:cNvPicPr>
            <a:picLocks noChangeAspect="1"/>
          </p:cNvPicPr>
          <p:nvPr/>
        </p:nvPicPr>
        <p:blipFill>
          <a:blip r:embed="rId6"/>
          <a:stretch>
            <a:fillRect/>
          </a:stretch>
        </p:blipFill>
        <p:spPr>
          <a:xfrm>
            <a:off x="9231277" y="1472893"/>
            <a:ext cx="2369408" cy="4626446"/>
          </a:xfrm>
          <a:prstGeom prst="rect">
            <a:avLst/>
          </a:prstGeom>
        </p:spPr>
      </p:pic>
    </p:spTree>
    <p:extLst>
      <p:ext uri="{BB962C8B-B14F-4D97-AF65-F5344CB8AC3E}">
        <p14:creationId xmlns:p14="http://schemas.microsoft.com/office/powerpoint/2010/main" val="403519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WHAT IS SAP CLOUD FOUNDRY?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 name="Rectangle 6">
            <a:extLst>
              <a:ext uri="{FF2B5EF4-FFF2-40B4-BE49-F238E27FC236}">
                <a16:creationId xmlns:a16="http://schemas.microsoft.com/office/drawing/2014/main" id="{8C6513C7-ED56-4AE9-A37B-7E0853E99FEC}"/>
              </a:ext>
            </a:extLst>
          </p:cNvPr>
          <p:cNvSpPr/>
          <p:nvPr/>
        </p:nvSpPr>
        <p:spPr>
          <a:xfrm>
            <a:off x="9581155" y="2171936"/>
            <a:ext cx="2132581" cy="3938928"/>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b="1" dirty="0">
              <a:solidFill>
                <a:prstClr val="black"/>
              </a:solidFill>
              <a:latin typeface="Calibri"/>
            </a:endParaRPr>
          </a:p>
        </p:txBody>
      </p:sp>
      <p:grpSp>
        <p:nvGrpSpPr>
          <p:cNvPr id="8" name="Group 7">
            <a:extLst>
              <a:ext uri="{FF2B5EF4-FFF2-40B4-BE49-F238E27FC236}">
                <a16:creationId xmlns:a16="http://schemas.microsoft.com/office/drawing/2014/main" id="{4D155E7A-4B3C-4684-AD7F-9580E630FA40}"/>
              </a:ext>
            </a:extLst>
          </p:cNvPr>
          <p:cNvGrpSpPr/>
          <p:nvPr/>
        </p:nvGrpSpPr>
        <p:grpSpPr>
          <a:xfrm>
            <a:off x="3088083" y="1167025"/>
            <a:ext cx="2119086" cy="944905"/>
            <a:chOff x="3149848" y="1335315"/>
            <a:chExt cx="2119638" cy="945151"/>
          </a:xfrm>
        </p:grpSpPr>
        <p:sp>
          <p:nvSpPr>
            <p:cNvPr id="9" name="Rectangle 8">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a:t>
              </a:r>
            </a:p>
          </p:txBody>
        </p:sp>
        <p:sp>
          <p:nvSpPr>
            <p:cNvPr id="10" name="Rectangle 9">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Application</a:t>
              </a:r>
            </a:p>
          </p:txBody>
        </p:sp>
      </p:grpSp>
      <p:grpSp>
        <p:nvGrpSpPr>
          <p:cNvPr id="11" name="Group 10">
            <a:extLst>
              <a:ext uri="{FF2B5EF4-FFF2-40B4-BE49-F238E27FC236}">
                <a16:creationId xmlns:a16="http://schemas.microsoft.com/office/drawing/2014/main" id="{96FA7B1C-B2BD-447A-9D80-A54CEF00628D}"/>
              </a:ext>
            </a:extLst>
          </p:cNvPr>
          <p:cNvGrpSpPr/>
          <p:nvPr/>
        </p:nvGrpSpPr>
        <p:grpSpPr>
          <a:xfrm>
            <a:off x="3069163" y="2171937"/>
            <a:ext cx="3955570" cy="1949817"/>
            <a:chOff x="3130923" y="2340489"/>
            <a:chExt cx="3956600" cy="1950325"/>
          </a:xfrm>
        </p:grpSpPr>
        <p:sp>
          <p:nvSpPr>
            <p:cNvPr id="12" name="Rectangle 11">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OS</a:t>
              </a:r>
            </a:p>
          </p:txBody>
        </p:sp>
        <p:sp>
          <p:nvSpPr>
            <p:cNvPr id="13" name="Rectangle 12">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Database</a:t>
              </a:r>
            </a:p>
          </p:txBody>
        </p:sp>
        <p:sp>
          <p:nvSpPr>
            <p:cNvPr id="14" name="Rectangle 13">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Middleware</a:t>
              </a:r>
            </a:p>
          </p:txBody>
        </p:sp>
        <p:sp>
          <p:nvSpPr>
            <p:cNvPr id="15" name="Rectangle 14">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Runtime</a:t>
              </a:r>
            </a:p>
          </p:txBody>
        </p:sp>
        <p:sp>
          <p:nvSpPr>
            <p:cNvPr id="16" name="Rectangle 15">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Platform as a Service</a:t>
              </a:r>
            </a:p>
          </p:txBody>
        </p:sp>
      </p:grpSp>
      <p:grpSp>
        <p:nvGrpSpPr>
          <p:cNvPr id="17" name="Group 16">
            <a:extLst>
              <a:ext uri="{FF2B5EF4-FFF2-40B4-BE49-F238E27FC236}">
                <a16:creationId xmlns:a16="http://schemas.microsoft.com/office/drawing/2014/main" id="{35AF6580-E884-40CC-9705-5C4615EEC56C}"/>
              </a:ext>
            </a:extLst>
          </p:cNvPr>
          <p:cNvGrpSpPr/>
          <p:nvPr/>
        </p:nvGrpSpPr>
        <p:grpSpPr>
          <a:xfrm>
            <a:off x="3069163" y="4181760"/>
            <a:ext cx="3955570" cy="1949819"/>
            <a:chOff x="3130923" y="4350836"/>
            <a:chExt cx="3956600" cy="1950327"/>
          </a:xfrm>
        </p:grpSpPr>
        <p:sp>
          <p:nvSpPr>
            <p:cNvPr id="18" name="Rectangle 17">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Networking</a:t>
              </a:r>
            </a:p>
          </p:txBody>
        </p:sp>
        <p:sp>
          <p:nvSpPr>
            <p:cNvPr id="19" name="Rectangle 18">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Storage</a:t>
              </a:r>
            </a:p>
          </p:txBody>
        </p:sp>
        <p:sp>
          <p:nvSpPr>
            <p:cNvPr id="20" name="Rectangle 19">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Servers</a:t>
              </a:r>
            </a:p>
          </p:txBody>
        </p:sp>
        <p:sp>
          <p:nvSpPr>
            <p:cNvPr id="21" name="Rectangle 20">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Virtualization</a:t>
              </a:r>
            </a:p>
          </p:txBody>
        </p:sp>
        <p:sp>
          <p:nvSpPr>
            <p:cNvPr id="22" name="Rectangle 21">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Infrastructure as a Service</a:t>
              </a:r>
            </a:p>
          </p:txBody>
        </p:sp>
      </p:grpSp>
      <p:sp>
        <p:nvSpPr>
          <p:cNvPr id="23" name="Left Brace 22">
            <a:extLst>
              <a:ext uri="{FF2B5EF4-FFF2-40B4-BE49-F238E27FC236}">
                <a16:creationId xmlns:a16="http://schemas.microsoft.com/office/drawing/2014/main" id="{1C0279D7-EF4F-4F7F-8C2C-C145EA7D9DEE}"/>
              </a:ext>
            </a:extLst>
          </p:cNvPr>
          <p:cNvSpPr/>
          <p:nvPr/>
        </p:nvSpPr>
        <p:spPr>
          <a:xfrm>
            <a:off x="2485782" y="2187172"/>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Calibri"/>
            </a:endParaRPr>
          </a:p>
        </p:txBody>
      </p:sp>
      <p:sp>
        <p:nvSpPr>
          <p:cNvPr id="24" name="TextBox 23">
            <a:extLst>
              <a:ext uri="{FF2B5EF4-FFF2-40B4-BE49-F238E27FC236}">
                <a16:creationId xmlns:a16="http://schemas.microsoft.com/office/drawing/2014/main" id="{00F5636E-7F17-4B5A-A26A-3B81FCA7003D}"/>
              </a:ext>
            </a:extLst>
          </p:cNvPr>
          <p:cNvSpPr txBox="1"/>
          <p:nvPr/>
        </p:nvSpPr>
        <p:spPr>
          <a:xfrm>
            <a:off x="684550" y="2423608"/>
            <a:ext cx="1705204" cy="1199504"/>
          </a:xfrm>
          <a:prstGeom prst="rect">
            <a:avLst/>
          </a:prstGeom>
          <a:noFill/>
        </p:spPr>
        <p:txBody>
          <a:bodyPr wrap="square" rtlCol="0">
            <a:spAutoFit/>
          </a:bodyPr>
          <a:lstStyle/>
          <a:p>
            <a:pPr algn="r" defTabSz="914126"/>
            <a:r>
              <a:rPr lang="en-US" sz="1799" dirty="0">
                <a:solidFill>
                  <a:prstClr val="black"/>
                </a:solidFill>
                <a:latin typeface="Calibri"/>
              </a:rPr>
              <a:t>Managed by SAP implementing open source CF</a:t>
            </a:r>
          </a:p>
        </p:txBody>
      </p:sp>
      <p:sp>
        <p:nvSpPr>
          <p:cNvPr id="25" name="TextBox 24">
            <a:extLst>
              <a:ext uri="{FF2B5EF4-FFF2-40B4-BE49-F238E27FC236}">
                <a16:creationId xmlns:a16="http://schemas.microsoft.com/office/drawing/2014/main" id="{93ADAFBB-25E8-44CB-B693-E91755C03F82}"/>
              </a:ext>
            </a:extLst>
          </p:cNvPr>
          <p:cNvSpPr txBox="1"/>
          <p:nvPr/>
        </p:nvSpPr>
        <p:spPr>
          <a:xfrm>
            <a:off x="684550" y="4256137"/>
            <a:ext cx="1705204" cy="1476301"/>
          </a:xfrm>
          <a:prstGeom prst="rect">
            <a:avLst/>
          </a:prstGeom>
          <a:noFill/>
        </p:spPr>
        <p:txBody>
          <a:bodyPr wrap="square" rtlCol="0">
            <a:spAutoFit/>
          </a:bodyPr>
          <a:lstStyle/>
          <a:p>
            <a:pPr algn="r" defTabSz="914126"/>
            <a:r>
              <a:rPr lang="en-US" sz="1799" dirty="0">
                <a:solidFill>
                  <a:prstClr val="black"/>
                </a:solidFill>
                <a:latin typeface="Calibri"/>
              </a:rPr>
              <a:t>Managed by Infrastructure </a:t>
            </a:r>
          </a:p>
          <a:p>
            <a:pPr algn="r" defTabSz="914126"/>
            <a:r>
              <a:rPr lang="en-US" sz="1799" dirty="0">
                <a:solidFill>
                  <a:prstClr val="black"/>
                </a:solidFill>
                <a:latin typeface="Calibri"/>
              </a:rPr>
              <a:t>providers </a:t>
            </a:r>
          </a:p>
          <a:p>
            <a:pPr algn="r" defTabSz="914126"/>
            <a:r>
              <a:rPr lang="en-US" sz="1799" dirty="0">
                <a:solidFill>
                  <a:prstClr val="black"/>
                </a:solidFill>
                <a:latin typeface="Calibri"/>
                <a:hlinkClick r:id="rId3"/>
              </a:rPr>
              <a:t>Data Centers</a:t>
            </a:r>
            <a:endParaRPr lang="en-US" sz="1799" dirty="0">
              <a:solidFill>
                <a:prstClr val="black"/>
              </a:solidFill>
              <a:latin typeface="Calibri"/>
            </a:endParaRPr>
          </a:p>
          <a:p>
            <a:pPr algn="r" defTabSz="914126"/>
            <a:r>
              <a:rPr lang="en-US" sz="1799" dirty="0">
                <a:solidFill>
                  <a:prstClr val="black"/>
                </a:solidFill>
                <a:latin typeface="Calibri"/>
                <a:hlinkClick r:id="rId4"/>
              </a:rPr>
              <a:t>Service Portfolio</a:t>
            </a:r>
            <a:endParaRPr lang="en-US" sz="1799" dirty="0">
              <a:solidFill>
                <a:prstClr val="black"/>
              </a:solidFill>
              <a:latin typeface="Calibri"/>
            </a:endParaRPr>
          </a:p>
        </p:txBody>
      </p:sp>
      <p:pic>
        <p:nvPicPr>
          <p:cNvPr id="26" name="Picture 6"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48969" y="2509203"/>
            <a:ext cx="996953" cy="50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48969" y="3396533"/>
            <a:ext cx="996953" cy="99695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707616" y="4772369"/>
            <a:ext cx="1879659" cy="1074930"/>
          </a:xfrm>
          <a:prstGeom prst="rect">
            <a:avLst/>
          </a:prstGeom>
          <a:noFill/>
          <a:extLst>
            <a:ext uri="{909E8E84-426E-40DD-AFC4-6F175D3DCCD1}">
              <a14:hiddenFill xmlns:a14="http://schemas.microsoft.com/office/drawing/2010/main">
                <a:solidFill>
                  <a:srgbClr val="FFFFFF"/>
                </a:solidFill>
              </a14:hiddenFill>
            </a:ext>
          </a:extLst>
        </p:spPr>
      </p:pic>
      <p:sp>
        <p:nvSpPr>
          <p:cNvPr id="29" name="Arrow: Right 28">
            <a:extLst>
              <a:ext uri="{FF2B5EF4-FFF2-40B4-BE49-F238E27FC236}">
                <a16:creationId xmlns:a16="http://schemas.microsoft.com/office/drawing/2014/main" id="{55F1D358-6410-42FB-B4A7-DE36EA63E1A3}"/>
              </a:ext>
            </a:extLst>
          </p:cNvPr>
          <p:cNvSpPr/>
          <p:nvPr/>
        </p:nvSpPr>
        <p:spPr>
          <a:xfrm>
            <a:off x="8723585" y="1430526"/>
            <a:ext cx="766418" cy="417902"/>
          </a:xfrm>
          <a:prstGeom prst="rightArrow">
            <a:avLst/>
          </a:prstGeom>
          <a:solidFill>
            <a:srgbClr val="1F4E7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30" name="TextBox 29">
            <a:extLst>
              <a:ext uri="{FF2B5EF4-FFF2-40B4-BE49-F238E27FC236}">
                <a16:creationId xmlns:a16="http://schemas.microsoft.com/office/drawing/2014/main" id="{20290BDB-6C4F-45CB-A6B6-50DE59F2C19D}"/>
              </a:ext>
            </a:extLst>
          </p:cNvPr>
          <p:cNvSpPr txBox="1"/>
          <p:nvPr/>
        </p:nvSpPr>
        <p:spPr>
          <a:xfrm>
            <a:off x="7361837" y="3005701"/>
            <a:ext cx="1950212" cy="2307723"/>
          </a:xfrm>
          <a:prstGeom prst="rect">
            <a:avLst/>
          </a:prstGeom>
          <a:noFill/>
        </p:spPr>
        <p:txBody>
          <a:bodyPr wrap="square" rtlCol="0">
            <a:spAutoFit/>
          </a:bodyPr>
          <a:lstStyle/>
          <a:p>
            <a:pPr defTabSz="914126"/>
            <a:r>
              <a:rPr lang="en-US" sz="1799" dirty="0">
                <a:solidFill>
                  <a:prstClr val="black"/>
                </a:solidFill>
                <a:latin typeface="Calibri"/>
              </a:rPr>
              <a:t>Fully ready landscape with reusable services</a:t>
            </a:r>
          </a:p>
          <a:p>
            <a:pPr defTabSz="914126"/>
            <a:endParaRPr lang="en-US" sz="1799" dirty="0">
              <a:solidFill>
                <a:prstClr val="black"/>
              </a:solidFill>
              <a:latin typeface="Calibri"/>
            </a:endParaRPr>
          </a:p>
          <a:p>
            <a:pPr marL="285664" indent="-285664" defTabSz="914126">
              <a:buFont typeface="Arial" panose="020B0604020202020204" pitchFamily="34" charset="0"/>
              <a:buChar char="•"/>
            </a:pPr>
            <a:r>
              <a:rPr lang="en-US" sz="1799" dirty="0">
                <a:solidFill>
                  <a:prstClr val="black"/>
                </a:solidFill>
                <a:latin typeface="Calibri"/>
              </a:rPr>
              <a:t>Scalability</a:t>
            </a:r>
          </a:p>
          <a:p>
            <a:pPr marL="285664" indent="-285664" defTabSz="914126">
              <a:buFont typeface="Arial" panose="020B0604020202020204" pitchFamily="34" charset="0"/>
              <a:buChar char="•"/>
            </a:pPr>
            <a:r>
              <a:rPr lang="en-US" sz="1799" dirty="0">
                <a:solidFill>
                  <a:prstClr val="black"/>
                </a:solidFill>
                <a:latin typeface="Calibri"/>
              </a:rPr>
              <a:t>Elasticity</a:t>
            </a:r>
          </a:p>
          <a:p>
            <a:pPr marL="285664" indent="-285664" defTabSz="914126">
              <a:buFont typeface="Arial" panose="020B0604020202020204" pitchFamily="34" charset="0"/>
              <a:buChar char="•"/>
            </a:pPr>
            <a:r>
              <a:rPr lang="en-US" sz="1799" dirty="0">
                <a:solidFill>
                  <a:prstClr val="black"/>
                </a:solidFill>
                <a:latin typeface="Calibri"/>
              </a:rPr>
              <a:t>Low TCO</a:t>
            </a:r>
          </a:p>
          <a:p>
            <a:pPr marL="285664" indent="-285664" defTabSz="914126">
              <a:buFont typeface="Arial" panose="020B0604020202020204" pitchFamily="34" charset="0"/>
              <a:buChar char="•"/>
            </a:pPr>
            <a:endParaRPr lang="en-US" sz="1799" dirty="0">
              <a:solidFill>
                <a:prstClr val="black"/>
              </a:solidFill>
              <a:latin typeface="Calibri"/>
            </a:endParaRPr>
          </a:p>
        </p:txBody>
      </p:sp>
      <p:sp>
        <p:nvSpPr>
          <p:cNvPr id="31" name="Left Brace 30">
            <a:extLst>
              <a:ext uri="{FF2B5EF4-FFF2-40B4-BE49-F238E27FC236}">
                <a16:creationId xmlns:a16="http://schemas.microsoft.com/office/drawing/2014/main" id="{0EC31782-E424-4AC2-B169-2B70C5ADAFF6}"/>
              </a:ext>
            </a:extLst>
          </p:cNvPr>
          <p:cNvSpPr/>
          <p:nvPr/>
        </p:nvSpPr>
        <p:spPr>
          <a:xfrm>
            <a:off x="2485782" y="4158164"/>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Calibri"/>
            </a:endParaRPr>
          </a:p>
        </p:txBody>
      </p:sp>
      <p:sp>
        <p:nvSpPr>
          <p:cNvPr id="32" name="Left Brace 31">
            <a:extLst>
              <a:ext uri="{FF2B5EF4-FFF2-40B4-BE49-F238E27FC236}">
                <a16:creationId xmlns:a16="http://schemas.microsoft.com/office/drawing/2014/main" id="{03E001F5-ED83-4BCF-8914-6EB46C37E1F1}"/>
              </a:ext>
            </a:extLst>
          </p:cNvPr>
          <p:cNvSpPr/>
          <p:nvPr/>
        </p:nvSpPr>
        <p:spPr>
          <a:xfrm>
            <a:off x="9024087" y="2159988"/>
            <a:ext cx="492037" cy="3947992"/>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Calibri"/>
            </a:endParaRPr>
          </a:p>
        </p:txBody>
      </p:sp>
      <p:grpSp>
        <p:nvGrpSpPr>
          <p:cNvPr id="33" name="Group 32">
            <a:extLst>
              <a:ext uri="{FF2B5EF4-FFF2-40B4-BE49-F238E27FC236}">
                <a16:creationId xmlns:a16="http://schemas.microsoft.com/office/drawing/2014/main" id="{787CDAA8-2BD3-4140-A05A-A4B3982D0419}"/>
              </a:ext>
            </a:extLst>
          </p:cNvPr>
          <p:cNvGrpSpPr/>
          <p:nvPr/>
        </p:nvGrpSpPr>
        <p:grpSpPr>
          <a:xfrm>
            <a:off x="9594649" y="1167025"/>
            <a:ext cx="2119086" cy="944905"/>
            <a:chOff x="9658109" y="1335315"/>
            <a:chExt cx="2119638" cy="945151"/>
          </a:xfrm>
        </p:grpSpPr>
        <p:sp>
          <p:nvSpPr>
            <p:cNvPr id="34" name="Rectangle 33">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a:t>
              </a:r>
            </a:p>
          </p:txBody>
        </p:sp>
        <p:sp>
          <p:nvSpPr>
            <p:cNvPr id="35" name="Rectangle 34">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Application</a:t>
              </a:r>
            </a:p>
          </p:txBody>
        </p:sp>
      </p:grpSp>
      <p:pic>
        <p:nvPicPr>
          <p:cNvPr id="36" name="Picture 2"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2620" y="999890"/>
            <a:ext cx="1264262" cy="126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79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E1BD-082B-E5F7-2453-CCDA9A2E47D3}"/>
              </a:ext>
            </a:extLst>
          </p:cNvPr>
          <p:cNvSpPr>
            <a:spLocks noGrp="1"/>
          </p:cNvSpPr>
          <p:nvPr>
            <p:ph type="title"/>
          </p:nvPr>
        </p:nvSpPr>
        <p:spPr/>
        <p:txBody>
          <a:bodyPr/>
          <a:lstStyle/>
          <a:p>
            <a:r>
              <a:rPr lang="en-IN" dirty="0"/>
              <a:t>What is SAP BTP?</a:t>
            </a:r>
          </a:p>
        </p:txBody>
      </p:sp>
      <p:sp>
        <p:nvSpPr>
          <p:cNvPr id="3" name="TextBox 2">
            <a:extLst>
              <a:ext uri="{FF2B5EF4-FFF2-40B4-BE49-F238E27FC236}">
                <a16:creationId xmlns:a16="http://schemas.microsoft.com/office/drawing/2014/main" id="{3AC2CCE1-395B-A686-5774-BDD9C3B26413}"/>
              </a:ext>
            </a:extLst>
          </p:cNvPr>
          <p:cNvSpPr txBox="1"/>
          <p:nvPr/>
        </p:nvSpPr>
        <p:spPr>
          <a:xfrm>
            <a:off x="609442" y="1124744"/>
            <a:ext cx="11029586" cy="1200329"/>
          </a:xfrm>
          <a:prstGeom prst="rect">
            <a:avLst/>
          </a:prstGeom>
          <a:noFill/>
        </p:spPr>
        <p:txBody>
          <a:bodyPr wrap="square" rtlCol="0">
            <a:spAutoFit/>
          </a:bodyPr>
          <a:lstStyle/>
          <a:p>
            <a:r>
              <a:rPr lang="en-IN" dirty="0"/>
              <a:t>SAP BTP is a PaaS (Platform as a Service) for developers where we can design, develop, package, test, deploy, integrate, and manage end to end applications. Top IT companies are the customers of this platform.</a:t>
            </a:r>
          </a:p>
        </p:txBody>
      </p:sp>
    </p:spTree>
    <p:extLst>
      <p:ext uri="{BB962C8B-B14F-4D97-AF65-F5344CB8AC3E}">
        <p14:creationId xmlns:p14="http://schemas.microsoft.com/office/powerpoint/2010/main" val="2818640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9682F-484B-554D-8DB1-A9519E2B8E1C}"/>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9E47D6A8-8B4B-5B7D-80D4-74A665F68277}"/>
              </a:ext>
            </a:extLst>
          </p:cNvPr>
          <p:cNvSpPr txBox="1">
            <a:spLocks/>
          </p:cNvSpPr>
          <p:nvPr/>
        </p:nvSpPr>
        <p:spPr>
          <a:xfrm>
            <a:off x="141079" y="140515"/>
            <a:ext cx="11137885" cy="513831"/>
          </a:xfrm>
          <a:prstGeom prst="rect">
            <a:avLst/>
          </a:prstGeom>
        </p:spPr>
        <p:txBody>
          <a:bodyPr lIns="121899" tIns="60949" rIns="121899" bIns="60949">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ooper Black" panose="0208090404030B020404" pitchFamily="18" charset="0"/>
                <a:cs typeface="Times New Roman" panose="02020603050405020304" pitchFamily="18" charset="0"/>
              </a:rPr>
              <a:t>SAP BTP Overview</a:t>
            </a:r>
            <a:endParaRPr lang="en-IN" sz="3200" dirty="0">
              <a:latin typeface="Cooper Black" panose="0208090404030B0204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3727E82-F6C2-F4B8-7336-D176249A52E8}"/>
              </a:ext>
            </a:extLst>
          </p:cNvPr>
          <p:cNvSpPr txBox="1"/>
          <p:nvPr/>
        </p:nvSpPr>
        <p:spPr>
          <a:xfrm>
            <a:off x="9664615" y="6550224"/>
            <a:ext cx="2524210" cy="307776"/>
          </a:xfrm>
          <a:prstGeom prst="rect">
            <a:avLst/>
          </a:prstGeom>
          <a:noFill/>
        </p:spPr>
        <p:txBody>
          <a:bodyPr wrap="square" lIns="121899" tIns="60949" rIns="121899" bIns="60949">
            <a:spAutoFit/>
          </a:bodyPr>
          <a:lstStyle/>
          <a:p>
            <a:r>
              <a:rPr lang="en-US" sz="1200" dirty="0">
                <a:solidFill>
                  <a:srgbClr val="002060"/>
                </a:solidFill>
                <a:latin typeface="Cooper Black" panose="0208090404030B020404" pitchFamily="18" charset="0"/>
              </a:rPr>
              <a:t>www.anubhavtrainings.com</a:t>
            </a:r>
            <a:endParaRPr lang="en-IN" sz="1200" dirty="0">
              <a:solidFill>
                <a:srgbClr val="002060"/>
              </a:solidFill>
              <a:latin typeface="Cooper Black" panose="0208090404030B020404" pitchFamily="18" charset="0"/>
            </a:endParaRPr>
          </a:p>
        </p:txBody>
      </p:sp>
      <p:pic>
        <p:nvPicPr>
          <p:cNvPr id="5" name="Picture 4">
            <a:extLst>
              <a:ext uri="{FF2B5EF4-FFF2-40B4-BE49-F238E27FC236}">
                <a16:creationId xmlns:a16="http://schemas.microsoft.com/office/drawing/2014/main" id="{DD26D61E-3E10-5648-1465-3D6D7956EFDC}"/>
              </a:ext>
            </a:extLst>
          </p:cNvPr>
          <p:cNvPicPr>
            <a:picLocks noChangeAspect="1"/>
          </p:cNvPicPr>
          <p:nvPr/>
        </p:nvPicPr>
        <p:blipFill>
          <a:blip r:embed="rId2" cstate="print"/>
          <a:stretch>
            <a:fillRect/>
          </a:stretch>
        </p:blipFill>
        <p:spPr>
          <a:xfrm>
            <a:off x="11691527" y="70369"/>
            <a:ext cx="456414" cy="450920"/>
          </a:xfrm>
          <a:prstGeom prst="rect">
            <a:avLst/>
          </a:prstGeom>
        </p:spPr>
      </p:pic>
      <p:sp>
        <p:nvSpPr>
          <p:cNvPr id="6" name="TextBox 5">
            <a:extLst>
              <a:ext uri="{FF2B5EF4-FFF2-40B4-BE49-F238E27FC236}">
                <a16:creationId xmlns:a16="http://schemas.microsoft.com/office/drawing/2014/main" id="{1588AFD4-3D57-E1F3-38C1-20B1912A5D2A}"/>
              </a:ext>
            </a:extLst>
          </p:cNvPr>
          <p:cNvSpPr txBox="1"/>
          <p:nvPr/>
        </p:nvSpPr>
        <p:spPr>
          <a:xfrm>
            <a:off x="116700" y="6560282"/>
            <a:ext cx="505103" cy="292366"/>
          </a:xfrm>
          <a:prstGeom prst="rect">
            <a:avLst/>
          </a:prstGeom>
          <a:noFill/>
        </p:spPr>
        <p:txBody>
          <a:bodyPr wrap="square" lIns="121899" tIns="60949" rIns="121899" bIns="60949" rtlCol="0">
            <a:spAutoFit/>
          </a:bodyPr>
          <a:lstStyle/>
          <a:p>
            <a:r>
              <a:rPr lang="en-US" sz="1100" dirty="0"/>
              <a:t>11</a:t>
            </a:r>
            <a:endParaRPr lang="en-IN" sz="1100" dirty="0"/>
          </a:p>
        </p:txBody>
      </p:sp>
      <p:pic>
        <p:nvPicPr>
          <p:cNvPr id="7" name="Google Shape;839;p15" descr="SAP Business Technology Platform (SAP BTP) - Vorteile und Integration">
            <a:extLst>
              <a:ext uri="{FF2B5EF4-FFF2-40B4-BE49-F238E27FC236}">
                <a16:creationId xmlns:a16="http://schemas.microsoft.com/office/drawing/2014/main" id="{C964B67F-CD32-49A4-8150-CBA5FD856DC6}"/>
              </a:ext>
            </a:extLst>
          </p:cNvPr>
          <p:cNvPicPr preferRelativeResize="0">
            <a:picLocks/>
          </p:cNvPicPr>
          <p:nvPr/>
        </p:nvPicPr>
        <p:blipFill rotWithShape="1">
          <a:blip r:embed="rId3">
            <a:alphaModFix/>
          </a:blip>
          <a:srcRect t="8179" b="3505"/>
          <a:stretch/>
        </p:blipFill>
        <p:spPr>
          <a:xfrm>
            <a:off x="1174997" y="1344623"/>
            <a:ext cx="9838829" cy="5257541"/>
          </a:xfrm>
          <a:prstGeom prst="rect">
            <a:avLst/>
          </a:prstGeom>
          <a:noFill/>
          <a:ln>
            <a:noFill/>
          </a:ln>
        </p:spPr>
      </p:pic>
      <p:pic>
        <p:nvPicPr>
          <p:cNvPr id="8" name="Picture 7">
            <a:extLst>
              <a:ext uri="{FF2B5EF4-FFF2-40B4-BE49-F238E27FC236}">
                <a16:creationId xmlns:a16="http://schemas.microsoft.com/office/drawing/2014/main" id="{DBAD5AA1-2573-54CB-9241-902E4C39A470}"/>
              </a:ext>
            </a:extLst>
          </p:cNvPr>
          <p:cNvPicPr>
            <a:picLocks noChangeAspect="1"/>
          </p:cNvPicPr>
          <p:nvPr/>
        </p:nvPicPr>
        <p:blipFill>
          <a:blip r:embed="rId4"/>
          <a:srcRect l="38337" t="25310" r="39021" b="65966"/>
          <a:stretch/>
        </p:blipFill>
        <p:spPr>
          <a:xfrm>
            <a:off x="7822605" y="3103709"/>
            <a:ext cx="1800200" cy="325291"/>
          </a:xfrm>
          <a:prstGeom prst="rect">
            <a:avLst/>
          </a:prstGeom>
        </p:spPr>
      </p:pic>
      <p:pic>
        <p:nvPicPr>
          <p:cNvPr id="9" name="Picture 8">
            <a:extLst>
              <a:ext uri="{FF2B5EF4-FFF2-40B4-BE49-F238E27FC236}">
                <a16:creationId xmlns:a16="http://schemas.microsoft.com/office/drawing/2014/main" id="{094E08F2-A07E-0568-6364-46D1DE25A468}"/>
              </a:ext>
            </a:extLst>
          </p:cNvPr>
          <p:cNvPicPr>
            <a:picLocks noChangeAspect="1"/>
          </p:cNvPicPr>
          <p:nvPr/>
        </p:nvPicPr>
        <p:blipFill>
          <a:blip r:embed="rId4"/>
          <a:srcRect l="21348" r="24311" b="79053"/>
          <a:stretch/>
        </p:blipFill>
        <p:spPr>
          <a:xfrm>
            <a:off x="4798268" y="307288"/>
            <a:ext cx="6048673" cy="1037335"/>
          </a:xfrm>
          <a:prstGeom prst="rect">
            <a:avLst/>
          </a:prstGeom>
        </p:spPr>
      </p:pic>
    </p:spTree>
    <p:extLst>
      <p:ext uri="{BB962C8B-B14F-4D97-AF65-F5344CB8AC3E}">
        <p14:creationId xmlns:p14="http://schemas.microsoft.com/office/powerpoint/2010/main" val="107072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SAP CLOUD FOUNDRY ARCHITECTURE</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grpSp>
        <p:nvGrpSpPr>
          <p:cNvPr id="7" name="Group 6">
            <a:extLst>
              <a:ext uri="{FF2B5EF4-FFF2-40B4-BE49-F238E27FC236}">
                <a16:creationId xmlns:a16="http://schemas.microsoft.com/office/drawing/2014/main" id="{CD12BED6-27AB-45AF-93DC-F22C6F929F00}"/>
              </a:ext>
            </a:extLst>
          </p:cNvPr>
          <p:cNvGrpSpPr/>
          <p:nvPr/>
        </p:nvGrpSpPr>
        <p:grpSpPr>
          <a:xfrm>
            <a:off x="603035" y="1167529"/>
            <a:ext cx="11130886" cy="4952139"/>
            <a:chOff x="419987" y="1098452"/>
            <a:chExt cx="11133785" cy="4953429"/>
          </a:xfrm>
        </p:grpSpPr>
        <p:pic>
          <p:nvPicPr>
            <p:cNvPr id="8" name="Picture 7">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419987" y="1098452"/>
              <a:ext cx="11133785" cy="4953429"/>
            </a:xfrm>
            <a:prstGeom prst="rect">
              <a:avLst/>
            </a:prstGeom>
          </p:spPr>
        </p:pic>
        <p:sp>
          <p:nvSpPr>
            <p:cNvPr id="9" name="Rectangle 8">
              <a:extLst>
                <a:ext uri="{FF2B5EF4-FFF2-40B4-BE49-F238E27FC236}">
                  <a16:creationId xmlns:a16="http://schemas.microsoft.com/office/drawing/2014/main" id="{683D31B9-638B-4EEC-B7E2-5DC75AEF50A8}"/>
                </a:ext>
              </a:extLst>
            </p:cNvPr>
            <p:cNvSpPr/>
            <p:nvPr/>
          </p:nvSpPr>
          <p:spPr>
            <a:xfrm>
              <a:off x="2927929" y="1523324"/>
              <a:ext cx="1967346" cy="387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400" b="1" dirty="0">
                  <a:solidFill>
                    <a:prstClr val="black"/>
                  </a:solidFill>
                  <a:latin typeface="Calibri"/>
                </a:rPr>
                <a:t>SAP Business Application Studio</a:t>
              </a:r>
            </a:p>
          </p:txBody>
        </p:sp>
      </p:grpSp>
    </p:spTree>
    <p:extLst>
      <p:ext uri="{BB962C8B-B14F-4D97-AF65-F5344CB8AC3E}">
        <p14:creationId xmlns:p14="http://schemas.microsoft.com/office/powerpoint/2010/main" val="3365579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Setup - Customer View</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grpSp>
        <p:nvGrpSpPr>
          <p:cNvPr id="7" name="Group 6">
            <a:extLst>
              <a:ext uri="{FF2B5EF4-FFF2-40B4-BE49-F238E27FC236}">
                <a16:creationId xmlns:a16="http://schemas.microsoft.com/office/drawing/2014/main" id="{64851836-142E-4D63-BE90-3319902AA1EB}"/>
              </a:ext>
            </a:extLst>
          </p:cNvPr>
          <p:cNvGrpSpPr/>
          <p:nvPr/>
        </p:nvGrpSpPr>
        <p:grpSpPr>
          <a:xfrm>
            <a:off x="539198" y="1408414"/>
            <a:ext cx="11110429" cy="3799112"/>
            <a:chOff x="461819" y="1891887"/>
            <a:chExt cx="11420761" cy="3243529"/>
          </a:xfrm>
        </p:grpSpPr>
        <p:sp>
          <p:nvSpPr>
            <p:cNvPr id="8" name="Rectangle 7">
              <a:extLst>
                <a:ext uri="{FF2B5EF4-FFF2-40B4-BE49-F238E27FC236}">
                  <a16:creationId xmlns:a16="http://schemas.microsoft.com/office/drawing/2014/main" id="{E9F2AC5C-6FD4-4D89-94A4-24A49624E06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Global Account</a:t>
              </a:r>
            </a:p>
            <a:p>
              <a:pPr algn="ctr" defTabSz="914126"/>
              <a:r>
                <a:rPr lang="en-US" sz="1799" dirty="0">
                  <a:solidFill>
                    <a:prstClr val="white"/>
                  </a:solidFill>
                  <a:latin typeface="Calibri"/>
                </a:rPr>
                <a:t>(Representation of customer for billing purpose)</a:t>
              </a:r>
            </a:p>
          </p:txBody>
        </p:sp>
        <p:sp>
          <p:nvSpPr>
            <p:cNvPr id="9" name="Rectangle 8">
              <a:extLst>
                <a:ext uri="{FF2B5EF4-FFF2-40B4-BE49-F238E27FC236}">
                  <a16:creationId xmlns:a16="http://schemas.microsoft.com/office/drawing/2014/main" id="{A90DDCB7-4FDF-41DB-BA5A-E170F91CD868}"/>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Sub Account</a:t>
              </a:r>
            </a:p>
            <a:p>
              <a:pPr algn="ctr" defTabSz="914126"/>
              <a:r>
                <a:rPr lang="en-US" sz="1799" dirty="0">
                  <a:solidFill>
                    <a:prstClr val="white"/>
                  </a:solidFill>
                  <a:latin typeface="Calibri"/>
                </a:rPr>
                <a:t>(per region)</a:t>
              </a:r>
            </a:p>
            <a:p>
              <a:pPr algn="ctr" defTabSz="914126"/>
              <a:r>
                <a:rPr lang="en-US" sz="1799" dirty="0">
                  <a:solidFill>
                    <a:prstClr val="white"/>
                  </a:solidFill>
                  <a:latin typeface="Calibri"/>
                </a:rPr>
                <a:t>Specialized service offerings</a:t>
              </a:r>
            </a:p>
            <a:p>
              <a:pPr algn="ctr" defTabSz="914126"/>
              <a:r>
                <a:rPr lang="en-US" sz="1799" dirty="0">
                  <a:solidFill>
                    <a:prstClr val="white"/>
                  </a:solidFill>
                  <a:latin typeface="Calibri"/>
                </a:rPr>
                <a:t>Represents LoB</a:t>
              </a:r>
            </a:p>
          </p:txBody>
        </p:sp>
        <p:cxnSp>
          <p:nvCxnSpPr>
            <p:cNvPr id="10" name="Connector: Elbow 9">
              <a:extLst>
                <a:ext uri="{FF2B5EF4-FFF2-40B4-BE49-F238E27FC236}">
                  <a16:creationId xmlns:a16="http://schemas.microsoft.com/office/drawing/2014/main" id="{81EF85A4-28B6-44B5-BB65-DF7FAE44671C}"/>
                </a:ext>
              </a:extLst>
            </p:cNvPr>
            <p:cNvCxnSpPr>
              <a:stCxn id="8"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7864A38-96BB-4179-B262-8FE43B02A742}"/>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Space</a:t>
              </a:r>
            </a:p>
          </p:txBody>
        </p:sp>
        <p:cxnSp>
          <p:nvCxnSpPr>
            <p:cNvPr id="12" name="Connector: Elbow 11">
              <a:extLst>
                <a:ext uri="{FF2B5EF4-FFF2-40B4-BE49-F238E27FC236}">
                  <a16:creationId xmlns:a16="http://schemas.microsoft.com/office/drawing/2014/main" id="{0965A96B-6510-40AD-A8AD-1312C462FB2B}"/>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11D804F-0E72-4954-B369-04A00F8F0E63}"/>
                </a:ext>
              </a:extLst>
            </p:cNvPr>
            <p:cNvSpPr txBox="1"/>
            <p:nvPr/>
          </p:nvSpPr>
          <p:spPr>
            <a:xfrm>
              <a:off x="2946401" y="3113762"/>
              <a:ext cx="1547046" cy="315239"/>
            </a:xfrm>
            <a:prstGeom prst="rect">
              <a:avLst/>
            </a:prstGeom>
            <a:noFill/>
          </p:spPr>
          <p:txBody>
            <a:bodyPr wrap="square" rtlCol="0" anchor="ctr">
              <a:spAutoFit/>
            </a:bodyPr>
            <a:lstStyle/>
            <a:p>
              <a:pPr defTabSz="914126"/>
              <a:r>
                <a:rPr lang="en-US" sz="1799" b="1" dirty="0">
                  <a:solidFill>
                    <a:prstClr val="black"/>
                  </a:solidFill>
                  <a:latin typeface="Calibri"/>
                </a:rPr>
                <a:t>1            *</a:t>
              </a:r>
            </a:p>
          </p:txBody>
        </p:sp>
        <p:sp>
          <p:nvSpPr>
            <p:cNvPr id="14" name="TextBox 13">
              <a:extLst>
                <a:ext uri="{FF2B5EF4-FFF2-40B4-BE49-F238E27FC236}">
                  <a16:creationId xmlns:a16="http://schemas.microsoft.com/office/drawing/2014/main" id="{C4E7A441-8CEC-42CD-AE49-6D4E2DF04AE1}"/>
                </a:ext>
              </a:extLst>
            </p:cNvPr>
            <p:cNvSpPr txBox="1"/>
            <p:nvPr/>
          </p:nvSpPr>
          <p:spPr>
            <a:xfrm>
              <a:off x="6733869" y="3109994"/>
              <a:ext cx="1354172" cy="315239"/>
            </a:xfrm>
            <a:prstGeom prst="rect">
              <a:avLst/>
            </a:prstGeom>
            <a:noFill/>
          </p:spPr>
          <p:txBody>
            <a:bodyPr wrap="square" rtlCol="0">
              <a:spAutoFit/>
            </a:bodyPr>
            <a:lstStyle/>
            <a:p>
              <a:pPr defTabSz="914126"/>
              <a:r>
                <a:rPr lang="en-US" sz="1799" b="1" dirty="0">
                  <a:solidFill>
                    <a:prstClr val="black"/>
                  </a:solidFill>
                  <a:latin typeface="Calibri"/>
                </a:rPr>
                <a:t>1            *</a:t>
              </a:r>
            </a:p>
          </p:txBody>
        </p:sp>
        <p:sp>
          <p:nvSpPr>
            <p:cNvPr id="15" name="Rectangle 14">
              <a:extLst>
                <a:ext uri="{FF2B5EF4-FFF2-40B4-BE49-F238E27FC236}">
                  <a16:creationId xmlns:a16="http://schemas.microsoft.com/office/drawing/2014/main" id="{0BF48361-C9AC-4C5F-97B9-2C8989657925}"/>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Apps</a:t>
              </a:r>
            </a:p>
          </p:txBody>
        </p:sp>
        <p:cxnSp>
          <p:nvCxnSpPr>
            <p:cNvPr id="16" name="Connector: Elbow 15">
              <a:extLst>
                <a:ext uri="{FF2B5EF4-FFF2-40B4-BE49-F238E27FC236}">
                  <a16:creationId xmlns:a16="http://schemas.microsoft.com/office/drawing/2014/main" id="{010DD92F-C2D1-42CD-A240-6B8DB21CAEB6}"/>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26C9BF-4CA5-4A31-8C1E-248612B253EB}"/>
                </a:ext>
              </a:extLst>
            </p:cNvPr>
            <p:cNvSpPr txBox="1"/>
            <p:nvPr/>
          </p:nvSpPr>
          <p:spPr>
            <a:xfrm>
              <a:off x="9162473" y="3708756"/>
              <a:ext cx="2262909" cy="787768"/>
            </a:xfrm>
            <a:prstGeom prst="rect">
              <a:avLst/>
            </a:prstGeom>
            <a:noFill/>
          </p:spPr>
          <p:txBody>
            <a:bodyPr wrap="square" rtlCol="0">
              <a:spAutoFit/>
            </a:bodyPr>
            <a:lstStyle/>
            <a:p>
              <a:pPr defTabSz="914126"/>
              <a:r>
                <a:rPr lang="en-US" sz="1799" b="1" dirty="0">
                  <a:solidFill>
                    <a:prstClr val="black"/>
                  </a:solidFill>
                  <a:latin typeface="Calibri"/>
                </a:rPr>
                <a:t>1            </a:t>
              </a:r>
            </a:p>
            <a:p>
              <a:pPr defTabSz="914126"/>
              <a:endParaRPr lang="en-US" sz="1799" b="1" dirty="0">
                <a:solidFill>
                  <a:prstClr val="black"/>
                </a:solidFill>
                <a:latin typeface="Calibri"/>
              </a:endParaRPr>
            </a:p>
            <a:p>
              <a:pPr defTabSz="914126"/>
              <a:r>
                <a:rPr lang="en-US" sz="1799" b="1" dirty="0">
                  <a:solidFill>
                    <a:prstClr val="black"/>
                  </a:solidFill>
                  <a:latin typeface="Calibri"/>
                </a:rPr>
                <a:t>	     *</a:t>
              </a:r>
            </a:p>
          </p:txBody>
        </p:sp>
        <p:sp>
          <p:nvSpPr>
            <p:cNvPr id="18" name="Oval 17">
              <a:extLst>
                <a:ext uri="{FF2B5EF4-FFF2-40B4-BE49-F238E27FC236}">
                  <a16:creationId xmlns:a16="http://schemas.microsoft.com/office/drawing/2014/main" id="{407B2C25-62FE-4BF9-95E7-8A08DFD0823C}"/>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Backing Services</a:t>
              </a:r>
            </a:p>
          </p:txBody>
        </p:sp>
        <p:sp>
          <p:nvSpPr>
            <p:cNvPr id="19" name="Oval 18">
              <a:extLst>
                <a:ext uri="{FF2B5EF4-FFF2-40B4-BE49-F238E27FC236}">
                  <a16:creationId xmlns:a16="http://schemas.microsoft.com/office/drawing/2014/main" id="{87FD2EB0-60F2-4ADB-A877-24E62AA6A518}"/>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Space quotas</a:t>
              </a:r>
            </a:p>
          </p:txBody>
        </p:sp>
      </p:grpSp>
      <mc:AlternateContent xmlns:mc="http://schemas.openxmlformats.org/markup-compatibility/2006" xmlns:p14="http://schemas.microsoft.com/office/powerpoint/2010/main">
        <mc:Choice Requires="p14">
          <p:contentPart p14:bwMode="auto" r:id="rId3">
            <p14:nvContentPartPr>
              <p14:cNvPr id="251" name="Ink 250">
                <a:extLst>
                  <a:ext uri="{FF2B5EF4-FFF2-40B4-BE49-F238E27FC236}">
                    <a16:creationId xmlns:a16="http://schemas.microsoft.com/office/drawing/2014/main" id="{D44277BD-5889-9C4A-0080-2A7B651F4A8C}"/>
                  </a:ext>
                </a:extLst>
              </p14:cNvPr>
              <p14:cNvContentPartPr/>
              <p14:nvPr/>
            </p14:nvContentPartPr>
            <p14:xfrm>
              <a:off x="4889656" y="2769402"/>
              <a:ext cx="216000" cy="18000"/>
            </p14:xfrm>
          </p:contentPart>
        </mc:Choice>
        <mc:Fallback xmlns="">
          <p:pic>
            <p:nvPicPr>
              <p:cNvPr id="251" name="Ink 250">
                <a:extLst>
                  <a:ext uri="{FF2B5EF4-FFF2-40B4-BE49-F238E27FC236}">
                    <a16:creationId xmlns:a16="http://schemas.microsoft.com/office/drawing/2014/main" id="{D44277BD-5889-9C4A-0080-2A7B651F4A8C}"/>
                  </a:ext>
                </a:extLst>
              </p:cNvPr>
              <p:cNvPicPr/>
              <p:nvPr/>
            </p:nvPicPr>
            <p:blipFill>
              <a:blip r:embed="rId4"/>
              <a:stretch>
                <a:fillRect/>
              </a:stretch>
            </p:blipFill>
            <p:spPr>
              <a:xfrm>
                <a:off x="4881016" y="2760762"/>
                <a:ext cx="233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0" name="Ink 269">
                <a:extLst>
                  <a:ext uri="{FF2B5EF4-FFF2-40B4-BE49-F238E27FC236}">
                    <a16:creationId xmlns:a16="http://schemas.microsoft.com/office/drawing/2014/main" id="{D64189AF-6648-A14B-7C33-B2D207657580}"/>
                  </a:ext>
                </a:extLst>
              </p14:cNvPr>
              <p14:cNvContentPartPr/>
              <p14:nvPr/>
            </p14:nvContentPartPr>
            <p14:xfrm>
              <a:off x="6387616" y="5172402"/>
              <a:ext cx="1112400" cy="42840"/>
            </p14:xfrm>
          </p:contentPart>
        </mc:Choice>
        <mc:Fallback xmlns="">
          <p:pic>
            <p:nvPicPr>
              <p:cNvPr id="270" name="Ink 269">
                <a:extLst>
                  <a:ext uri="{FF2B5EF4-FFF2-40B4-BE49-F238E27FC236}">
                    <a16:creationId xmlns:a16="http://schemas.microsoft.com/office/drawing/2014/main" id="{D64189AF-6648-A14B-7C33-B2D207657580}"/>
                  </a:ext>
                </a:extLst>
              </p:cNvPr>
              <p:cNvPicPr/>
              <p:nvPr/>
            </p:nvPicPr>
            <p:blipFill>
              <a:blip r:embed="rId8"/>
              <a:stretch>
                <a:fillRect/>
              </a:stretch>
            </p:blipFill>
            <p:spPr>
              <a:xfrm>
                <a:off x="6378616" y="5163402"/>
                <a:ext cx="1130040" cy="60480"/>
              </a:xfrm>
              <a:prstGeom prst="rect">
                <a:avLst/>
              </a:prstGeom>
            </p:spPr>
          </p:pic>
        </mc:Fallback>
      </mc:AlternateContent>
    </p:spTree>
    <p:extLst>
      <p:ext uri="{BB962C8B-B14F-4D97-AF65-F5344CB8AC3E}">
        <p14:creationId xmlns:p14="http://schemas.microsoft.com/office/powerpoint/2010/main" val="2446521690"/>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Introducing Yourself And Your Capabilities">
      <a:dk1>
        <a:sysClr val="windowText" lastClr="000000"/>
      </a:dk1>
      <a:lt1>
        <a:sysClr val="window" lastClr="FFFFFF"/>
      </a:lt1>
      <a:dk2>
        <a:srgbClr val="1F497D"/>
      </a:dk2>
      <a:lt2>
        <a:srgbClr val="EEECE1"/>
      </a:lt2>
      <a:accent1>
        <a:srgbClr val="0F6FC5"/>
      </a:accent1>
      <a:accent2>
        <a:srgbClr val="019DD8"/>
      </a:accent2>
      <a:accent3>
        <a:srgbClr val="0CD0D9"/>
      </a:accent3>
      <a:accent4>
        <a:srgbClr val="10CF9D"/>
      </a:accent4>
      <a:accent5>
        <a:srgbClr val="8DCE72"/>
      </a:accent5>
      <a:accent6>
        <a:srgbClr val="A5C24A"/>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2330</TotalTime>
  <Words>3368</Words>
  <Application>Microsoft Office PowerPoint</Application>
  <PresentationFormat>Custom</PresentationFormat>
  <Paragraphs>335</Paragraphs>
  <Slides>29</Slides>
  <Notes>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29</vt:i4>
      </vt:variant>
    </vt:vector>
  </HeadingPairs>
  <TitlesOfParts>
    <vt:vector size="45" baseType="lpstr">
      <vt:lpstr>Quattrocento Sans</vt:lpstr>
      <vt:lpstr>Calibri</vt:lpstr>
      <vt:lpstr>Cambria</vt:lpstr>
      <vt:lpstr>Arial Black</vt:lpstr>
      <vt:lpstr>Consolas</vt:lpstr>
      <vt:lpstr>Segoe UI Light</vt:lpstr>
      <vt:lpstr>Open Sans</vt:lpstr>
      <vt:lpstr>Arial</vt:lpstr>
      <vt:lpstr>Cooper Black</vt:lpstr>
      <vt:lpstr>Corben</vt:lpstr>
      <vt:lpstr>Wingdings</vt:lpstr>
      <vt:lpstr>Segoe UI</vt:lpstr>
      <vt:lpstr>Office Theme</vt:lpstr>
      <vt:lpstr>2_Office Theme</vt:lpstr>
      <vt:lpstr>3_Office Theme</vt:lpstr>
      <vt:lpstr>1_Office Theme</vt:lpstr>
      <vt:lpstr>SAP BTP ABAP  on Cloud / RAP  Training</vt:lpstr>
      <vt:lpstr>PowerPoint Presentation</vt:lpstr>
      <vt:lpstr>PowerPoint Presentation</vt:lpstr>
      <vt:lpstr>PowerPoint Presentation</vt:lpstr>
      <vt:lpstr>PowerPoint Presentation</vt:lpstr>
      <vt:lpstr>What is SAP BTP?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110</cp:revision>
  <dcterms:created xsi:type="dcterms:W3CDTF">2023-10-03T21:33:12Z</dcterms:created>
  <dcterms:modified xsi:type="dcterms:W3CDTF">2025-08-06T15:07:58Z</dcterms:modified>
</cp:coreProperties>
</file>